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Architects Daughter" panose="020B0604020202020204" charset="0"/>
      <p:regular r:id="rId19"/>
    </p:embeddedFont>
    <p:embeddedFont>
      <p:font typeface="Century Gothic" panose="020B0502020202020204" pitchFamily="34" charset="0"/>
      <p:regular r:id="rId20"/>
      <p:bold r:id="rId21"/>
      <p:italic r:id="rId22"/>
      <p:boldItalic r:id="rId23"/>
    </p:embeddedFont>
    <p:embeddedFont>
      <p:font typeface="Gochi Hand" panose="020B060402020202020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15AF6D-6A36-48E5-932D-1571FA59B657}">
  <a:tblStyle styleId="{8C15AF6D-6A36-48E5-932D-1571FA59B6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5A5DD7A-8096-40A5-BAAE-95CAC8FFA743}"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95C71B-C39B-40E6-8D98-E4D9C0F6C774}" styleName="Table_2">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26a66d33a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26a66d33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1fa882a0b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1fa882a0b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1fa882a0b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1fa882a0b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1fa882a0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1fa882a0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1fa882a0b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1fa882a0b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1fa882a0b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1fa882a0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1fa882a0b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1fa882a0b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1fc177b65_1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1fc177b65_1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1fa882a0b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1fa882a0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1fa882a0b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1fa882a0b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1fa882a0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1fa882a0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26a66d33a_1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26a66d33a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1fa882a0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1fa882a0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26a66d33a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26a66d33a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1fc177b6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1fc177b65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1fdcc2bd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71fdcc2bd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google.com.a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youtube.com/watch?v=TJ-KwrTDDI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hfkYzUwYF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learningliftoff.com/make-homemade-music-with-these-6-diy-instrument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hyperlink" Target="https://www.artforkidshub.com/draw-easter-pug-bunny/"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getepic.com/sign-in/educator"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matific.com/au/en-au/hom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8825" y="76200"/>
            <a:ext cx="8956800" cy="662100"/>
          </a:xfrm>
          <a:prstGeom prst="rect">
            <a:avLst/>
          </a:prstGeom>
          <a:solidFill>
            <a:srgbClr val="F6B26B"/>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Century Gothic"/>
                <a:ea typeface="Century Gothic"/>
                <a:cs typeface="Century Gothic"/>
                <a:sym typeface="Century Gothic"/>
              </a:rPr>
              <a:t>Stage 2 Home Learning Workbook - Week 10</a:t>
            </a:r>
            <a:r>
              <a:rPr lang="en" sz="4800">
                <a:latin typeface="Century Gothic"/>
                <a:ea typeface="Century Gothic"/>
                <a:cs typeface="Century Gothic"/>
                <a:sym typeface="Century Gothic"/>
              </a:rPr>
              <a:t>  </a:t>
            </a:r>
            <a:endParaRPr sz="3000">
              <a:latin typeface="Century Gothic"/>
              <a:ea typeface="Century Gothic"/>
              <a:cs typeface="Century Gothic"/>
              <a:sym typeface="Century Gothic"/>
            </a:endParaRPr>
          </a:p>
        </p:txBody>
      </p:sp>
      <p:sp>
        <p:nvSpPr>
          <p:cNvPr id="55" name="Google Shape;55;p13"/>
          <p:cNvSpPr txBox="1">
            <a:spLocks noGrp="1"/>
          </p:cNvSpPr>
          <p:nvPr>
            <p:ph type="ctrTitle"/>
          </p:nvPr>
        </p:nvSpPr>
        <p:spPr>
          <a:xfrm>
            <a:off x="108825" y="768300"/>
            <a:ext cx="8956800" cy="4327200"/>
          </a:xfrm>
          <a:prstGeom prst="rect">
            <a:avLst/>
          </a:prstGeom>
          <a:solidFill>
            <a:srgbClr val="F9CB9C"/>
          </a:solidFill>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entury Gothic"/>
                <a:ea typeface="Century Gothic"/>
                <a:cs typeface="Century Gothic"/>
                <a:sym typeface="Century Gothic"/>
              </a:rPr>
              <a:t>Home Learning Suggested Timetable: </a:t>
            </a:r>
            <a:endParaRPr sz="1000">
              <a:latin typeface="Century Gothic"/>
              <a:ea typeface="Century Gothic"/>
              <a:cs typeface="Century Gothic"/>
              <a:sym typeface="Century Gothic"/>
            </a:endParaRPr>
          </a:p>
          <a:p>
            <a:pPr marL="457200" lvl="0" indent="-342900" algn="l" rtl="0">
              <a:spcBef>
                <a:spcPts val="0"/>
              </a:spcBef>
              <a:spcAft>
                <a:spcPts val="0"/>
              </a:spcAft>
              <a:buSzPts val="1800"/>
              <a:buFont typeface="Noto Sans Symbols"/>
              <a:buChar char="✔"/>
            </a:pPr>
            <a:r>
              <a:rPr lang="en" sz="1200">
                <a:latin typeface="Century Gothic"/>
                <a:ea typeface="Century Gothic"/>
                <a:cs typeface="Century Gothic"/>
                <a:sym typeface="Century Gothic"/>
              </a:rPr>
              <a:t>This is a suggested timetable for students completing Home Online Learning. Please note that this is just a guideline and that it is not compulsory for students to complete everything on the timetable each day. </a:t>
            </a:r>
            <a:endParaRPr sz="1400" b="1">
              <a:highlight>
                <a:srgbClr val="00FF00"/>
              </a:highlight>
              <a:latin typeface="Century Gothic"/>
              <a:ea typeface="Century Gothic"/>
              <a:cs typeface="Century Gothic"/>
              <a:sym typeface="Century Gothic"/>
            </a:endParaRPr>
          </a:p>
          <a:p>
            <a:pPr marL="457200" lvl="0" indent="0" algn="l" rtl="0">
              <a:spcBef>
                <a:spcPts val="0"/>
              </a:spcBef>
              <a:spcAft>
                <a:spcPts val="0"/>
              </a:spcAft>
              <a:buClr>
                <a:schemeClr val="dk1"/>
              </a:buClr>
              <a:buSzPts val="1100"/>
              <a:buFont typeface="Arial"/>
              <a:buNone/>
            </a:pPr>
            <a:endParaRPr sz="1400" b="1">
              <a:highlight>
                <a:srgbClr val="00FFFF"/>
              </a:highlight>
              <a:latin typeface="Century Gothic"/>
              <a:ea typeface="Century Gothic"/>
              <a:cs typeface="Century Gothic"/>
              <a:sym typeface="Century Gothic"/>
            </a:endParaRPr>
          </a:p>
        </p:txBody>
      </p:sp>
      <p:pic>
        <p:nvPicPr>
          <p:cNvPr id="56" name="Google Shape;56;p13"/>
          <p:cNvPicPr preferRelativeResize="0"/>
          <p:nvPr/>
        </p:nvPicPr>
        <p:blipFill rotWithShape="1">
          <a:blip r:embed="rId3">
            <a:alphaModFix/>
          </a:blip>
          <a:srcRect r="11245"/>
          <a:stretch/>
        </p:blipFill>
        <p:spPr>
          <a:xfrm>
            <a:off x="8235450" y="830375"/>
            <a:ext cx="728950" cy="409200"/>
          </a:xfrm>
          <a:prstGeom prst="rect">
            <a:avLst/>
          </a:prstGeom>
          <a:noFill/>
          <a:ln>
            <a:noFill/>
          </a:ln>
        </p:spPr>
      </p:pic>
      <p:graphicFrame>
        <p:nvGraphicFramePr>
          <p:cNvPr id="57" name="Google Shape;57;p13"/>
          <p:cNvGraphicFramePr/>
          <p:nvPr/>
        </p:nvGraphicFramePr>
        <p:xfrm>
          <a:off x="210050" y="1756600"/>
          <a:ext cx="8754350" cy="2087760"/>
        </p:xfrm>
        <a:graphic>
          <a:graphicData uri="http://schemas.openxmlformats.org/drawingml/2006/table">
            <a:tbl>
              <a:tblPr>
                <a:noFill/>
                <a:tableStyleId>{8C15AF6D-6A36-48E5-932D-1571FA59B657}</a:tableStyleId>
              </a:tblPr>
              <a:tblGrid>
                <a:gridCol w="5475225">
                  <a:extLst>
                    <a:ext uri="{9D8B030D-6E8A-4147-A177-3AD203B41FA5}">
                      <a16:colId xmlns:a16="http://schemas.microsoft.com/office/drawing/2014/main" val="20000"/>
                    </a:ext>
                  </a:extLst>
                </a:gridCol>
                <a:gridCol w="3279125">
                  <a:extLst>
                    <a:ext uri="{9D8B030D-6E8A-4147-A177-3AD203B41FA5}">
                      <a16:colId xmlns:a16="http://schemas.microsoft.com/office/drawing/2014/main" val="20001"/>
                    </a:ext>
                  </a:extLst>
                </a:gridCol>
              </a:tblGrid>
              <a:tr h="315800">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Subject Area:</a:t>
                      </a:r>
                      <a:endParaRPr sz="1200" b="1">
                        <a:latin typeface="Century Gothic"/>
                        <a:ea typeface="Century Gothic"/>
                        <a:cs typeface="Century Gothic"/>
                        <a:sym typeface="Century Gothic"/>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6B26B"/>
                    </a:solidFill>
                  </a:tcPr>
                </a:tc>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Suggested Duration</a:t>
                      </a:r>
                      <a:endParaRPr sz="1200" b="1">
                        <a:latin typeface="Century Gothic"/>
                        <a:ea typeface="Century Gothic"/>
                        <a:cs typeface="Century Gothic"/>
                        <a:sym typeface="Century Gothic"/>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6B26B"/>
                    </a:solidFill>
                  </a:tcPr>
                </a:tc>
                <a:extLst>
                  <a:ext uri="{0D108BD9-81ED-4DB2-BD59-A6C34878D82A}">
                    <a16:rowId xmlns:a16="http://schemas.microsoft.com/office/drawing/2014/main" val="10000"/>
                  </a:ext>
                </a:extLst>
              </a:tr>
              <a:tr h="605175">
                <a:tc>
                  <a:txBody>
                    <a:bodyPr/>
                    <a:lstStyle/>
                    <a:p>
                      <a:pPr marL="0" lvl="0" indent="0" algn="l" rtl="0">
                        <a:spcBef>
                          <a:spcPts val="0"/>
                        </a:spcBef>
                        <a:spcAft>
                          <a:spcPts val="0"/>
                        </a:spcAft>
                        <a:buNone/>
                      </a:pPr>
                      <a:r>
                        <a:rPr lang="en" sz="1100" b="1">
                          <a:latin typeface="Century Gothic"/>
                          <a:ea typeface="Century Gothic"/>
                          <a:cs typeface="Century Gothic"/>
                          <a:sym typeface="Century Gothic"/>
                        </a:rPr>
                        <a:t>Literacy: </a:t>
                      </a:r>
                      <a:r>
                        <a:rPr lang="en" sz="1100">
                          <a:latin typeface="Century Gothic"/>
                          <a:ea typeface="Century Gothic"/>
                          <a:cs typeface="Century Gothic"/>
                          <a:sym typeface="Century Gothic"/>
                        </a:rPr>
                        <a:t/>
                      </a:r>
                      <a:br>
                        <a:rPr lang="en" sz="1100">
                          <a:latin typeface="Century Gothic"/>
                          <a:ea typeface="Century Gothic"/>
                          <a:cs typeface="Century Gothic"/>
                          <a:sym typeface="Century Gothic"/>
                        </a:rPr>
                      </a:br>
                      <a:r>
                        <a:rPr lang="en" sz="1100">
                          <a:latin typeface="Century Gothic"/>
                          <a:ea typeface="Century Gothic"/>
                          <a:cs typeface="Century Gothic"/>
                          <a:sym typeface="Century Gothic"/>
                        </a:rPr>
                        <a:t>Reading, Comprehension, Spelling and Writing</a:t>
                      </a:r>
                      <a:endParaRPr sz="1100">
                        <a:latin typeface="Century Gothic"/>
                        <a:ea typeface="Century Gothic"/>
                        <a:cs typeface="Century Gothic"/>
                        <a:sym typeface="Century Gothic"/>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100">
                          <a:latin typeface="Century Gothic"/>
                          <a:ea typeface="Century Gothic"/>
                          <a:cs typeface="Century Gothic"/>
                          <a:sym typeface="Century Gothic"/>
                        </a:rPr>
                        <a:t>2 hours each day (Including 30 minutes reading)</a:t>
                      </a:r>
                      <a:br>
                        <a:rPr lang="en" sz="1100">
                          <a:latin typeface="Century Gothic"/>
                          <a:ea typeface="Century Gothic"/>
                          <a:cs typeface="Century Gothic"/>
                          <a:sym typeface="Century Gothic"/>
                        </a:rPr>
                      </a:br>
                      <a:r>
                        <a:rPr lang="en" sz="1100">
                          <a:latin typeface="Century Gothic"/>
                          <a:ea typeface="Century Gothic"/>
                          <a:cs typeface="Century Gothic"/>
                          <a:sym typeface="Century Gothic"/>
                        </a:rPr>
                        <a:t>(Morning)</a:t>
                      </a:r>
                      <a:endParaRPr sz="1100">
                        <a:latin typeface="Century Gothic"/>
                        <a:ea typeface="Century Gothic"/>
                        <a:cs typeface="Century Gothic"/>
                        <a:sym typeface="Century Gothic"/>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56350">
                <a:tc>
                  <a:txBody>
                    <a:bodyPr/>
                    <a:lstStyle/>
                    <a:p>
                      <a:pPr marL="0" lvl="0" indent="0" algn="l" rtl="0">
                        <a:spcBef>
                          <a:spcPts val="0"/>
                        </a:spcBef>
                        <a:spcAft>
                          <a:spcPts val="0"/>
                        </a:spcAft>
                        <a:buNone/>
                      </a:pPr>
                      <a:r>
                        <a:rPr lang="en" sz="1100" b="1">
                          <a:latin typeface="Century Gothic"/>
                          <a:ea typeface="Century Gothic"/>
                          <a:cs typeface="Century Gothic"/>
                          <a:sym typeface="Century Gothic"/>
                        </a:rPr>
                        <a:t>Mathematics:</a:t>
                      </a:r>
                      <a:br>
                        <a:rPr lang="en" sz="1100" b="1">
                          <a:latin typeface="Century Gothic"/>
                          <a:ea typeface="Century Gothic"/>
                          <a:cs typeface="Century Gothic"/>
                          <a:sym typeface="Century Gothic"/>
                        </a:rPr>
                      </a:br>
                      <a:r>
                        <a:rPr lang="en" sz="1100">
                          <a:latin typeface="Century Gothic"/>
                          <a:ea typeface="Century Gothic"/>
                          <a:cs typeface="Century Gothic"/>
                          <a:sym typeface="Century Gothic"/>
                        </a:rPr>
                        <a:t>Number and Algebra &amp; Measurement and Geometry </a:t>
                      </a:r>
                      <a:endParaRPr sz="1100">
                        <a:latin typeface="Century Gothic"/>
                        <a:ea typeface="Century Gothic"/>
                        <a:cs typeface="Century Gothic"/>
                        <a:sym typeface="Century Gothic"/>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100">
                          <a:latin typeface="Century Gothic"/>
                          <a:ea typeface="Century Gothic"/>
                          <a:cs typeface="Century Gothic"/>
                          <a:sym typeface="Century Gothic"/>
                        </a:rPr>
                        <a:t>1.5 hours each day</a:t>
                      </a:r>
                      <a:br>
                        <a:rPr lang="en" sz="1100">
                          <a:latin typeface="Century Gothic"/>
                          <a:ea typeface="Century Gothic"/>
                          <a:cs typeface="Century Gothic"/>
                          <a:sym typeface="Century Gothic"/>
                        </a:rPr>
                      </a:br>
                      <a:r>
                        <a:rPr lang="en" sz="1100">
                          <a:latin typeface="Century Gothic"/>
                          <a:ea typeface="Century Gothic"/>
                          <a:cs typeface="Century Gothic"/>
                          <a:sym typeface="Century Gothic"/>
                        </a:rPr>
                        <a:t>(Midday)</a:t>
                      </a:r>
                      <a:endParaRPr sz="1100">
                        <a:latin typeface="Century Gothic"/>
                        <a:ea typeface="Century Gothic"/>
                        <a:cs typeface="Century Gothic"/>
                        <a:sym typeface="Century Gothic"/>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56350">
                <a:tc>
                  <a:txBody>
                    <a:bodyPr/>
                    <a:lstStyle/>
                    <a:p>
                      <a:pPr marL="0" lvl="0" indent="0" algn="l" rtl="0">
                        <a:spcBef>
                          <a:spcPts val="0"/>
                        </a:spcBef>
                        <a:spcAft>
                          <a:spcPts val="0"/>
                        </a:spcAft>
                        <a:buNone/>
                      </a:pPr>
                      <a:r>
                        <a:rPr lang="en" sz="1100" b="1">
                          <a:latin typeface="Century Gothic"/>
                          <a:ea typeface="Century Gothic"/>
                          <a:cs typeface="Century Gothic"/>
                          <a:sym typeface="Century Gothic"/>
                        </a:rPr>
                        <a:t>Other Subjects:</a:t>
                      </a:r>
                      <a:endParaRPr sz="1100" b="1">
                        <a:latin typeface="Century Gothic"/>
                        <a:ea typeface="Century Gothic"/>
                        <a:cs typeface="Century Gothic"/>
                        <a:sym typeface="Century Gothic"/>
                      </a:endParaRPr>
                    </a:p>
                    <a:p>
                      <a:pPr marL="0" lvl="0" indent="0" algn="l" rtl="0">
                        <a:spcBef>
                          <a:spcPts val="0"/>
                        </a:spcBef>
                        <a:spcAft>
                          <a:spcPts val="0"/>
                        </a:spcAft>
                        <a:buNone/>
                      </a:pPr>
                      <a:r>
                        <a:rPr lang="en" sz="1100">
                          <a:latin typeface="Century Gothic"/>
                          <a:ea typeface="Century Gothic"/>
                          <a:cs typeface="Century Gothic"/>
                          <a:sym typeface="Century Gothic"/>
                        </a:rPr>
                        <a:t>Geography, Science, PDHPE &amp; CAPA (Creative Arts &amp; Performing Arts)</a:t>
                      </a:r>
                      <a:endParaRPr sz="1100">
                        <a:latin typeface="Century Gothic"/>
                        <a:ea typeface="Century Gothic"/>
                        <a:cs typeface="Century Gothic"/>
                        <a:sym typeface="Century Gothic"/>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100">
                          <a:latin typeface="Century Gothic"/>
                          <a:ea typeface="Century Gothic"/>
                          <a:cs typeface="Century Gothic"/>
                          <a:sym typeface="Century Gothic"/>
                        </a:rPr>
                        <a:t>30 minutes per subject</a:t>
                      </a:r>
                      <a:endParaRPr sz="1100">
                        <a:latin typeface="Century Gothic"/>
                        <a:ea typeface="Century Gothic"/>
                        <a:cs typeface="Century Gothic"/>
                        <a:sym typeface="Century Gothic"/>
                      </a:endParaRPr>
                    </a:p>
                    <a:p>
                      <a:pPr marL="0" lvl="0" indent="0" algn="l" rtl="0">
                        <a:spcBef>
                          <a:spcPts val="0"/>
                        </a:spcBef>
                        <a:spcAft>
                          <a:spcPts val="0"/>
                        </a:spcAft>
                        <a:buNone/>
                      </a:pPr>
                      <a:r>
                        <a:rPr lang="en" sz="1100">
                          <a:latin typeface="Century Gothic"/>
                          <a:ea typeface="Century Gothic"/>
                          <a:cs typeface="Century Gothic"/>
                          <a:sym typeface="Century Gothic"/>
                        </a:rPr>
                        <a:t>(Midday/Afternoon)</a:t>
                      </a:r>
                      <a:endParaRPr sz="1100">
                        <a:latin typeface="Century Gothic"/>
                        <a:ea typeface="Century Gothic"/>
                        <a:cs typeface="Century Gothic"/>
                        <a:sym typeface="Century Gothic"/>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58" name="Google Shape;58;p13"/>
          <p:cNvPicPr preferRelativeResize="0"/>
          <p:nvPr/>
        </p:nvPicPr>
        <p:blipFill rotWithShape="1">
          <a:blip r:embed="rId4">
            <a:alphaModFix/>
          </a:blip>
          <a:srcRect t="8896" r="19536" b="55216"/>
          <a:stretch/>
        </p:blipFill>
        <p:spPr>
          <a:xfrm>
            <a:off x="2430900" y="3925025"/>
            <a:ext cx="4312643" cy="1081450"/>
          </a:xfrm>
          <a:prstGeom prst="rect">
            <a:avLst/>
          </a:prstGeom>
          <a:noFill/>
          <a:ln>
            <a:noFill/>
          </a:ln>
        </p:spPr>
      </p:pic>
      <p:sp>
        <p:nvSpPr>
          <p:cNvPr id="59" name="Google Shape;59;p13"/>
          <p:cNvSpPr txBox="1"/>
          <p:nvPr/>
        </p:nvSpPr>
        <p:spPr>
          <a:xfrm>
            <a:off x="416150" y="4286175"/>
            <a:ext cx="1468200" cy="720300"/>
          </a:xfrm>
          <a:prstGeom prst="rect">
            <a:avLst/>
          </a:prstGeom>
          <a:solidFill>
            <a:srgbClr val="CFE2F3"/>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100" b="1">
                <a:solidFill>
                  <a:srgbClr val="980000"/>
                </a:solidFill>
                <a:latin typeface="Century Gothic"/>
                <a:ea typeface="Century Gothic"/>
                <a:cs typeface="Century Gothic"/>
                <a:sym typeface="Century Gothic"/>
              </a:rPr>
              <a:t>Click on the add button on the top left han</a:t>
            </a:r>
            <a:r>
              <a:rPr lang="en" sz="1200" b="1">
                <a:solidFill>
                  <a:srgbClr val="980000"/>
                </a:solidFill>
                <a:latin typeface="Century Gothic"/>
                <a:ea typeface="Century Gothic"/>
                <a:cs typeface="Century Gothic"/>
                <a:sym typeface="Century Gothic"/>
              </a:rPr>
              <a:t>d side  (+)</a:t>
            </a:r>
            <a:endParaRPr sz="1200" b="1">
              <a:solidFill>
                <a:srgbClr val="980000"/>
              </a:solidFill>
              <a:latin typeface="Century Gothic"/>
              <a:ea typeface="Century Gothic"/>
              <a:cs typeface="Century Gothic"/>
              <a:sym typeface="Century Gothic"/>
            </a:endParaRPr>
          </a:p>
        </p:txBody>
      </p:sp>
      <p:cxnSp>
        <p:nvCxnSpPr>
          <p:cNvPr id="60" name="Google Shape;60;p13"/>
          <p:cNvCxnSpPr/>
          <p:nvPr/>
        </p:nvCxnSpPr>
        <p:spPr>
          <a:xfrm rot="10800000" flipH="1">
            <a:off x="1884350" y="4597050"/>
            <a:ext cx="709800" cy="276600"/>
          </a:xfrm>
          <a:prstGeom prst="straightConnector1">
            <a:avLst/>
          </a:prstGeom>
          <a:noFill/>
          <a:ln w="9525" cap="flat" cmpd="sng">
            <a:solidFill>
              <a:srgbClr val="980000"/>
            </a:solidFill>
            <a:prstDash val="solid"/>
            <a:round/>
            <a:headEnd type="none" w="med" len="med"/>
            <a:tailEnd type="triangle" w="med" len="med"/>
          </a:ln>
        </p:spPr>
      </p:cxnSp>
      <p:sp>
        <p:nvSpPr>
          <p:cNvPr id="61" name="Google Shape;61;p13"/>
          <p:cNvSpPr txBox="1"/>
          <p:nvPr/>
        </p:nvSpPr>
        <p:spPr>
          <a:xfrm>
            <a:off x="6943900" y="4076800"/>
            <a:ext cx="2020500" cy="777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entury Gothic"/>
                <a:ea typeface="Century Gothic"/>
                <a:cs typeface="Century Gothic"/>
                <a:sym typeface="Century Gothic"/>
              </a:rPr>
              <a:t>Key:</a:t>
            </a:r>
            <a:r>
              <a:rPr lang="en" sz="1300">
                <a:latin typeface="Century Gothic"/>
                <a:ea typeface="Century Gothic"/>
                <a:cs typeface="Century Gothic"/>
                <a:sym typeface="Century Gothic"/>
              </a:rPr>
              <a:t> Any word with a blue underline is a hyperlink e.g.</a:t>
            </a:r>
            <a:r>
              <a:rPr lang="en">
                <a:latin typeface="Century Gothic"/>
                <a:ea typeface="Century Gothic"/>
                <a:cs typeface="Century Gothic"/>
                <a:sym typeface="Century Gothic"/>
              </a:rPr>
              <a:t> </a:t>
            </a:r>
            <a:r>
              <a:rPr lang="en" u="sng">
                <a:solidFill>
                  <a:srgbClr val="0097A7"/>
                </a:solidFill>
                <a:latin typeface="Century Gothic"/>
                <a:ea typeface="Century Gothic"/>
                <a:cs typeface="Century Gothic"/>
                <a:sym typeface="Century Gothic"/>
                <a:hlinkClick r:id="rId5"/>
              </a:rPr>
              <a:t>Google</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rot="5400000">
            <a:off x="2065051" y="-1436462"/>
            <a:ext cx="5013900" cy="8016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3"/>
          <p:cNvSpPr txBox="1">
            <a:spLocks noGrp="1"/>
          </p:cNvSpPr>
          <p:nvPr>
            <p:ph type="subTitle" idx="1"/>
          </p:nvPr>
        </p:nvSpPr>
        <p:spPr>
          <a:xfrm>
            <a:off x="245875" y="917700"/>
            <a:ext cx="8520600" cy="792600"/>
          </a:xfrm>
          <a:prstGeom prst="rect">
            <a:avLst/>
          </a:prstGeom>
          <a:solidFill>
            <a:srgbClr val="00FFD5">
              <a:alpha val="58430"/>
            </a:srgbClr>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solidFill>
                  <a:schemeClr val="lt1"/>
                </a:solidFill>
                <a:latin typeface="Gochi Hand"/>
                <a:ea typeface="Gochi Hand"/>
                <a:cs typeface="Gochi Hand"/>
                <a:sym typeface="Gochi Hand"/>
              </a:rPr>
              <a:t>Inquiry Question:</a:t>
            </a:r>
            <a:r>
              <a:rPr lang="en" sz="1800" b="1">
                <a:solidFill>
                  <a:schemeClr val="lt1"/>
                </a:solidFill>
                <a:latin typeface="Gochi Hand"/>
                <a:ea typeface="Gochi Hand"/>
                <a:cs typeface="Gochi Hand"/>
                <a:sym typeface="Gochi Hand"/>
              </a:rPr>
              <a:t> I can use information gathered from previous lessons to create and design a new animal living in its environment.</a:t>
            </a:r>
            <a:endParaRPr sz="1800" b="1">
              <a:solidFill>
                <a:schemeClr val="lt1"/>
              </a:solidFill>
              <a:highlight>
                <a:srgbClr val="FFFFFF"/>
              </a:highlight>
              <a:latin typeface="Gochi Hand"/>
              <a:ea typeface="Gochi Hand"/>
              <a:cs typeface="Gochi Hand"/>
              <a:sym typeface="Gochi Hand"/>
            </a:endParaRPr>
          </a:p>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133" name="Google Shape;133;p23"/>
          <p:cNvSpPr txBox="1"/>
          <p:nvPr/>
        </p:nvSpPr>
        <p:spPr>
          <a:xfrm>
            <a:off x="6001950" y="29402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u="sng">
              <a:solidFill>
                <a:srgbClr val="1155CC"/>
              </a:solidFill>
              <a:highlight>
                <a:srgbClr val="FFFFFF"/>
              </a:highlight>
              <a:latin typeface="Century Gothic"/>
              <a:ea typeface="Century Gothic"/>
              <a:cs typeface="Century Gothic"/>
              <a:sym typeface="Century Gothic"/>
            </a:endParaRPr>
          </a:p>
          <a:p>
            <a:pPr marL="0" lvl="0" indent="0" algn="l" rtl="0">
              <a:spcBef>
                <a:spcPts val="0"/>
              </a:spcBef>
              <a:spcAft>
                <a:spcPts val="0"/>
              </a:spcAft>
              <a:buNone/>
            </a:pPr>
            <a:endParaRPr sz="1100" u="sng">
              <a:solidFill>
                <a:srgbClr val="1155CC"/>
              </a:solidFill>
              <a:highlight>
                <a:srgbClr val="FFFFFF"/>
              </a:highlight>
              <a:latin typeface="Century Gothic"/>
              <a:ea typeface="Century Gothic"/>
              <a:cs typeface="Century Gothic"/>
              <a:sym typeface="Century Gothic"/>
            </a:endParaRPr>
          </a:p>
        </p:txBody>
      </p:sp>
      <p:sp>
        <p:nvSpPr>
          <p:cNvPr id="134" name="Google Shape;134;p23"/>
          <p:cNvSpPr/>
          <p:nvPr/>
        </p:nvSpPr>
        <p:spPr>
          <a:xfrm>
            <a:off x="6593400" y="1827025"/>
            <a:ext cx="2550600" cy="3000000"/>
          </a:xfrm>
          <a:prstGeom prst="rightArrow">
            <a:avLst>
              <a:gd name="adj1" fmla="val 50000"/>
              <a:gd name="adj2" fmla="val 50000"/>
            </a:avLst>
          </a:prstGeom>
          <a:solidFill>
            <a:srgbClr val="86FAE7">
              <a:alpha val="814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100" b="1">
                <a:solidFill>
                  <a:schemeClr val="dk1"/>
                </a:solidFill>
                <a:latin typeface="Century Gothic"/>
                <a:ea typeface="Century Gothic"/>
                <a:cs typeface="Century Gothic"/>
                <a:sym typeface="Century Gothic"/>
              </a:rPr>
              <a:t>Extension: </a:t>
            </a:r>
            <a:r>
              <a:rPr lang="en" sz="1100">
                <a:solidFill>
                  <a:schemeClr val="dk1"/>
                </a:solidFill>
                <a:latin typeface="Century Gothic"/>
                <a:ea typeface="Century Gothic"/>
                <a:cs typeface="Century Gothic"/>
                <a:sym typeface="Century Gothic"/>
              </a:rPr>
              <a:t>Students</a:t>
            </a:r>
            <a:r>
              <a:rPr lang="en" sz="1100" b="1">
                <a:solidFill>
                  <a:schemeClr val="dk1"/>
                </a:solidFill>
                <a:latin typeface="Century Gothic"/>
                <a:ea typeface="Century Gothic"/>
                <a:cs typeface="Century Gothic"/>
                <a:sym typeface="Century Gothic"/>
              </a:rPr>
              <a:t> </a:t>
            </a:r>
            <a:r>
              <a:rPr lang="en" sz="1100">
                <a:solidFill>
                  <a:schemeClr val="dk1"/>
                </a:solidFill>
                <a:latin typeface="Century Gothic"/>
                <a:ea typeface="Century Gothic"/>
                <a:cs typeface="Century Gothic"/>
                <a:sym typeface="Century Gothic"/>
              </a:rPr>
              <a:t>will be required to design their animal using SCRATCHJnr and coding a scene from their habitat. </a:t>
            </a:r>
            <a:r>
              <a:rPr lang="en" sz="1100" u="sng">
                <a:solidFill>
                  <a:schemeClr val="accent5"/>
                </a:solidFill>
                <a:latin typeface="Century Gothic"/>
                <a:ea typeface="Century Gothic"/>
                <a:cs typeface="Century Gothic"/>
                <a:sym typeface="Century Gothic"/>
                <a:hlinkClick r:id="rId4"/>
              </a:rPr>
              <a:t>Scratch Tutorial</a:t>
            </a:r>
            <a:r>
              <a:rPr lang="en" sz="1100" u="sng">
                <a:solidFill>
                  <a:srgbClr val="1155CC"/>
                </a:solidFill>
                <a:highlight>
                  <a:srgbClr val="00FFFF"/>
                </a:highlight>
                <a:latin typeface="Century Gothic"/>
                <a:ea typeface="Century Gothic"/>
                <a:cs typeface="Century Gothic"/>
                <a:sym typeface="Century Gothic"/>
              </a:rPr>
              <a:t> </a:t>
            </a:r>
            <a:endParaRPr>
              <a:highlight>
                <a:srgbClr val="00FFFF"/>
              </a:highlight>
            </a:endParaRPr>
          </a:p>
        </p:txBody>
      </p:sp>
      <p:sp>
        <p:nvSpPr>
          <p:cNvPr id="135" name="Google Shape;135;p23"/>
          <p:cNvSpPr txBox="1"/>
          <p:nvPr/>
        </p:nvSpPr>
        <p:spPr>
          <a:xfrm>
            <a:off x="136325" y="1864975"/>
            <a:ext cx="6375300" cy="3149100"/>
          </a:xfrm>
          <a:prstGeom prst="rect">
            <a:avLst/>
          </a:prstGeom>
          <a:solidFill>
            <a:srgbClr val="86FAE7">
              <a:alpha val="81460"/>
            </a:srgbClr>
          </a:solidFill>
          <a:ln w="38100" cap="flat" cmpd="sng">
            <a:solidFill>
              <a:srgbClr val="00FFD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Architects Daughter"/>
                <a:ea typeface="Architects Daughter"/>
                <a:cs typeface="Architects Daughter"/>
                <a:sym typeface="Architects Daughter"/>
              </a:rPr>
              <a:t>Task: </a:t>
            </a:r>
            <a:endParaRPr sz="1800" b="1">
              <a:solidFill>
                <a:schemeClr val="dk1"/>
              </a:solidFill>
              <a:latin typeface="Architects Daughter"/>
              <a:ea typeface="Architects Daughter"/>
              <a:cs typeface="Architects Daughter"/>
              <a:sym typeface="Architects Daughter"/>
            </a:endParaRPr>
          </a:p>
          <a:p>
            <a:pPr marL="0" lvl="0" indent="0" algn="l" rtl="0">
              <a:spcBef>
                <a:spcPts val="0"/>
              </a:spcBef>
              <a:spcAft>
                <a:spcPts val="0"/>
              </a:spcAft>
              <a:buNone/>
            </a:pPr>
            <a:r>
              <a:rPr lang="en" sz="1200">
                <a:solidFill>
                  <a:schemeClr val="dk1"/>
                </a:solidFill>
                <a:latin typeface="Century Gothic"/>
                <a:ea typeface="Century Gothic"/>
                <a:cs typeface="Century Gothic"/>
                <a:sym typeface="Century Gothic"/>
              </a:rPr>
              <a:t>Create a new animal with a range of features. Think about the following: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What does it look like?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Where does it live?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What is the climate like?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Does it have any Predators?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Is it a large or small animal?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Does it have fur, scales, hair or skin?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Char char="●"/>
            </a:pPr>
            <a:r>
              <a:rPr lang="en" sz="1200">
                <a:solidFill>
                  <a:schemeClr val="dk1"/>
                </a:solidFill>
                <a:latin typeface="Century Gothic"/>
                <a:ea typeface="Century Gothic"/>
                <a:cs typeface="Century Gothic"/>
                <a:sym typeface="Century Gothic"/>
              </a:rPr>
              <a:t>Does it have claws or hands or paws?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 sz="1200">
                <a:solidFill>
                  <a:schemeClr val="dk1"/>
                </a:solidFill>
                <a:latin typeface="Century Gothic"/>
                <a:ea typeface="Century Gothic"/>
                <a:cs typeface="Century Gothic"/>
                <a:sym typeface="Century Gothic"/>
              </a:rPr>
              <a:t>Think about the physical characteristics of your new animal and what physical features will help it survive in its habitat.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Draw a picture of your animal and label its special physical features. </a:t>
            </a:r>
            <a:endParaRPr sz="1200">
              <a:solidFill>
                <a:schemeClr val="dk1"/>
              </a:solidFill>
              <a:latin typeface="Century Gothic"/>
              <a:ea typeface="Century Gothic"/>
              <a:cs typeface="Century Gothic"/>
              <a:sym typeface="Century Gothic"/>
            </a:endParaRPr>
          </a:p>
          <a:p>
            <a:pPr marL="457200" lvl="0" indent="-304800" algn="l" rtl="0">
              <a:spcBef>
                <a:spcPts val="0"/>
              </a:spcBef>
              <a:spcAft>
                <a:spcPts val="0"/>
              </a:spcAft>
              <a:buClr>
                <a:schemeClr val="dk1"/>
              </a:buClr>
              <a:buSzPts val="1200"/>
              <a:buFont typeface="Century Gothic"/>
              <a:buAutoNum type="arabicPeriod"/>
            </a:pPr>
            <a:r>
              <a:rPr lang="en" sz="1200">
                <a:solidFill>
                  <a:schemeClr val="dk1"/>
                </a:solidFill>
                <a:latin typeface="Century Gothic"/>
                <a:ea typeface="Century Gothic"/>
                <a:cs typeface="Century Gothic"/>
                <a:sym typeface="Century Gothic"/>
              </a:rPr>
              <a:t>Write a report about your animal and where it lives. </a:t>
            </a:r>
            <a:endParaRPr sz="1200">
              <a:solidFill>
                <a:schemeClr val="dk1"/>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100">
              <a:solidFill>
                <a:schemeClr val="dk1"/>
              </a:solidFill>
              <a:highlight>
                <a:schemeClr val="accent5"/>
              </a:highlight>
              <a:latin typeface="Century Gothic"/>
              <a:ea typeface="Century Gothic"/>
              <a:cs typeface="Century Gothic"/>
              <a:sym typeface="Century Gothic"/>
            </a:endParaRPr>
          </a:p>
        </p:txBody>
      </p:sp>
      <p:sp>
        <p:nvSpPr>
          <p:cNvPr id="136" name="Google Shape;136;p23"/>
          <p:cNvSpPr txBox="1">
            <a:spLocks noGrp="1"/>
          </p:cNvSpPr>
          <p:nvPr>
            <p:ph type="ctrTitle"/>
          </p:nvPr>
        </p:nvSpPr>
        <p:spPr>
          <a:xfrm>
            <a:off x="0" y="118625"/>
            <a:ext cx="9144000" cy="644400"/>
          </a:xfrm>
          <a:prstGeom prst="rect">
            <a:avLst/>
          </a:prstGeom>
          <a:solidFill>
            <a:srgbClr val="86DA4A"/>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Architects Daughter"/>
                <a:ea typeface="Architects Daughter"/>
                <a:cs typeface="Architects Daughter"/>
                <a:sym typeface="Architects Daughter"/>
              </a:rPr>
              <a:t>Stage 2 Science</a:t>
            </a:r>
            <a:endParaRPr sz="3600" b="1">
              <a:latin typeface="Architects Daughter"/>
              <a:ea typeface="Architects Daughter"/>
              <a:cs typeface="Architects Daughter"/>
              <a:sym typeface="Architects Daugh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aphicFrame>
        <p:nvGraphicFramePr>
          <p:cNvPr id="141" name="Google Shape;141;p24"/>
          <p:cNvGraphicFramePr/>
          <p:nvPr/>
        </p:nvGraphicFramePr>
        <p:xfrm>
          <a:off x="591850" y="308900"/>
          <a:ext cx="3000000" cy="3000000"/>
        </p:xfrm>
        <a:graphic>
          <a:graphicData uri="http://schemas.openxmlformats.org/drawingml/2006/table">
            <a:tbl>
              <a:tblPr>
                <a:noFill/>
                <a:tableStyleId>{8C15AF6D-6A36-48E5-932D-1571FA59B657}</a:tableStyleId>
              </a:tblPr>
              <a:tblGrid>
                <a:gridCol w="1990075">
                  <a:extLst>
                    <a:ext uri="{9D8B030D-6E8A-4147-A177-3AD203B41FA5}">
                      <a16:colId xmlns:a16="http://schemas.microsoft.com/office/drawing/2014/main" val="20000"/>
                    </a:ext>
                  </a:extLst>
                </a:gridCol>
                <a:gridCol w="1990075">
                  <a:extLst>
                    <a:ext uri="{9D8B030D-6E8A-4147-A177-3AD203B41FA5}">
                      <a16:colId xmlns:a16="http://schemas.microsoft.com/office/drawing/2014/main" val="20001"/>
                    </a:ext>
                  </a:extLst>
                </a:gridCol>
                <a:gridCol w="1990075">
                  <a:extLst>
                    <a:ext uri="{9D8B030D-6E8A-4147-A177-3AD203B41FA5}">
                      <a16:colId xmlns:a16="http://schemas.microsoft.com/office/drawing/2014/main" val="20002"/>
                    </a:ext>
                  </a:extLst>
                </a:gridCol>
                <a:gridCol w="1990075">
                  <a:extLst>
                    <a:ext uri="{9D8B030D-6E8A-4147-A177-3AD203B41FA5}">
                      <a16:colId xmlns:a16="http://schemas.microsoft.com/office/drawing/2014/main" val="20003"/>
                    </a:ext>
                  </a:extLst>
                </a:gridCol>
              </a:tblGrid>
              <a:tr h="765775">
                <a:tc gridSpan="4">
                  <a:txBody>
                    <a:bodyPr/>
                    <a:lstStyle/>
                    <a:p>
                      <a:pPr marL="0" lvl="0" indent="0" algn="ctr" rtl="0">
                        <a:spcBef>
                          <a:spcPts val="0"/>
                        </a:spcBef>
                        <a:spcAft>
                          <a:spcPts val="0"/>
                        </a:spcAft>
                        <a:buNone/>
                      </a:pPr>
                      <a:r>
                        <a:rPr lang="en" sz="2400" b="1">
                          <a:latin typeface="Architects Daughter"/>
                          <a:ea typeface="Architects Daughter"/>
                          <a:cs typeface="Architects Daughter"/>
                          <a:sym typeface="Architects Daughter"/>
                        </a:rPr>
                        <a:t>Geography Activity Grid Weeks 9 - 11</a:t>
                      </a:r>
                      <a:endParaRPr sz="2400" b="1">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Each week choose 2 activities to complete. </a:t>
                      </a:r>
                      <a:endParaRPr sz="2400" b="1">
                        <a:latin typeface="Architects Daughter"/>
                        <a:ea typeface="Architects Daughter"/>
                        <a:cs typeface="Architects Daughter"/>
                        <a:sym typeface="Architects Daughter"/>
                      </a:endParaRPr>
                    </a:p>
                  </a:txBody>
                  <a:tcPr marL="91425" marR="91425" marT="91425" marB="91425">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05375">
                <a:tc>
                  <a:txBody>
                    <a:bodyPr/>
                    <a:lstStyle/>
                    <a:p>
                      <a:pPr marL="0" lvl="0" indent="0" algn="ctr" rtl="0">
                        <a:lnSpc>
                          <a:spcPct val="100000"/>
                        </a:lnSpc>
                        <a:spcBef>
                          <a:spcPts val="0"/>
                        </a:spcBef>
                        <a:spcAft>
                          <a:spcPts val="0"/>
                        </a:spcAft>
                        <a:buNone/>
                      </a:pPr>
                      <a:r>
                        <a:rPr lang="en" sz="1000">
                          <a:latin typeface="Century Gothic"/>
                          <a:ea typeface="Century Gothic"/>
                          <a:cs typeface="Century Gothic"/>
                          <a:sym typeface="Century Gothic"/>
                        </a:rPr>
                        <a:t>Try and draw a map of your neighbourhood from memory. Include all the interesting locations or features.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ctr" rtl="0">
                        <a:lnSpc>
                          <a:spcPct val="100000"/>
                        </a:lnSpc>
                        <a:spcBef>
                          <a:spcPts val="1200"/>
                        </a:spcBef>
                        <a:spcAft>
                          <a:spcPts val="600"/>
                        </a:spcAft>
                        <a:buNone/>
                      </a:pPr>
                      <a:r>
                        <a:rPr lang="en" sz="1000">
                          <a:latin typeface="Century Gothic"/>
                          <a:ea typeface="Century Gothic"/>
                          <a:cs typeface="Century Gothic"/>
                          <a:sym typeface="Century Gothic"/>
                        </a:rPr>
                        <a:t>Use an atlas or Google Earth to locate your suburb/town where you live. Try and find your street. </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ctr" rtl="0">
                        <a:lnSpc>
                          <a:spcPct val="100000"/>
                        </a:lnSpc>
                        <a:spcBef>
                          <a:spcPts val="1200"/>
                        </a:spcBef>
                        <a:spcAft>
                          <a:spcPts val="600"/>
                        </a:spcAft>
                        <a:buNone/>
                      </a:pPr>
                      <a:r>
                        <a:rPr lang="en" sz="1000">
                          <a:solidFill>
                            <a:schemeClr val="dk1"/>
                          </a:solidFill>
                          <a:latin typeface="Century Gothic"/>
                          <a:ea typeface="Century Gothic"/>
                          <a:cs typeface="Century Gothic"/>
                          <a:sym typeface="Century Gothic"/>
                        </a:rPr>
                        <a:t>Try and list all the interesting locations in your area. Include beaches, parks, or other special places.  (Use the exercise book provided)</a:t>
                      </a:r>
                      <a:endParaRPr sz="1000">
                        <a:solidFill>
                          <a:schemeClr val="dk1"/>
                        </a:solidFill>
                        <a:latin typeface="Century Gothic"/>
                        <a:ea typeface="Century Gothic"/>
                        <a:cs typeface="Century Gothic"/>
                        <a:sym typeface="Century Gothic"/>
                      </a:endParaRPr>
                    </a:p>
                  </a:txBody>
                  <a:tcPr marL="91425" marR="91425" marT="91425" marB="91425" anchor="ctr"/>
                </a:tc>
                <a:tc>
                  <a:txBody>
                    <a:bodyPr/>
                    <a:lstStyle/>
                    <a:p>
                      <a:pPr marL="0" lvl="0" indent="0" algn="ctr" rtl="0">
                        <a:lnSpc>
                          <a:spcPct val="100000"/>
                        </a:lnSpc>
                        <a:spcBef>
                          <a:spcPts val="0"/>
                        </a:spcBef>
                        <a:spcAft>
                          <a:spcPts val="0"/>
                        </a:spcAft>
                        <a:buNone/>
                      </a:pPr>
                      <a:r>
                        <a:rPr lang="en" sz="1000">
                          <a:latin typeface="Century Gothic"/>
                          <a:ea typeface="Century Gothic"/>
                          <a:cs typeface="Century Gothic"/>
                          <a:sym typeface="Century Gothic"/>
                        </a:rPr>
                        <a:t>Create a map for your own perfect island. Include areas that might be important to the community. Include housing, schools, business etc.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r h="1074350">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Create a travel poster for visiting Sydney. Make sure you include features that are nearby to Matraville.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 Investigate the flag of Australia and what it means. Draw the flag. Investigate and draw a flag from another country.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Create a postcard to send to a friend. Decorate one side with features and/or monuments from Australia.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Keep a journal of the weather each day. Note the changes throughout the day and time. Compare the weather as the seasons change.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2"/>
                  </a:ext>
                </a:extLst>
              </a:tr>
              <a:tr h="1205375">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Create your own treasure map. Make sure you provide instructions for those who need to seek the treasure.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Using a map of Australia. Locate your state and colour this in. Locate Sydney and label on the map. Try and label any other towns or states. </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000">
                          <a:latin typeface="Century Gothic"/>
                          <a:ea typeface="Century Gothic"/>
                          <a:cs typeface="Century Gothic"/>
                          <a:sym typeface="Century Gothic"/>
                        </a:rPr>
                        <a:t>Draw a map of your home. Include all the rooms and furniture. </a:t>
                      </a:r>
                      <a:r>
                        <a:rPr lang="en" sz="1000">
                          <a:solidFill>
                            <a:schemeClr val="dk1"/>
                          </a:solidFill>
                          <a:latin typeface="Century Gothic"/>
                          <a:ea typeface="Century Gothic"/>
                          <a:cs typeface="Century Gothic"/>
                          <a:sym typeface="Century Gothic"/>
                        </a:rPr>
                        <a:t>(Use the exercise book provided)</a:t>
                      </a:r>
                      <a:endParaRPr sz="1000">
                        <a:latin typeface="Century Gothic"/>
                        <a:ea typeface="Century Gothic"/>
                        <a:cs typeface="Century Gothic"/>
                        <a:sym typeface="Century Gothic"/>
                      </a:endParaRPr>
                    </a:p>
                  </a:txBody>
                  <a:tcPr marL="91425" marR="91425" marT="91425" marB="91425" anchor="ct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Compare the climate </a:t>
                      </a:r>
                      <a:endParaRPr sz="1000">
                        <a:latin typeface="Century Gothic"/>
                        <a:ea typeface="Century Gothic"/>
                        <a:cs typeface="Century Gothic"/>
                        <a:sym typeface="Century Gothic"/>
                      </a:endParaRPr>
                    </a:p>
                    <a:p>
                      <a:pPr marL="0" lvl="0" indent="0" algn="l" rtl="0">
                        <a:spcBef>
                          <a:spcPts val="0"/>
                        </a:spcBef>
                        <a:spcAft>
                          <a:spcPts val="0"/>
                        </a:spcAft>
                        <a:buNone/>
                      </a:pPr>
                      <a:r>
                        <a:rPr lang="en" sz="1000">
                          <a:latin typeface="Century Gothic"/>
                          <a:ea typeface="Century Gothic"/>
                          <a:cs typeface="Century Gothic"/>
                          <a:sym typeface="Century Gothic"/>
                        </a:rPr>
                        <a:t>of Australia with </a:t>
                      </a:r>
                      <a:endParaRPr sz="1000">
                        <a:latin typeface="Century Gothic"/>
                        <a:ea typeface="Century Gothic"/>
                        <a:cs typeface="Century Gothic"/>
                        <a:sym typeface="Century Gothic"/>
                      </a:endParaRPr>
                    </a:p>
                    <a:p>
                      <a:pPr marL="0" lvl="0" indent="0" algn="l" rtl="0">
                        <a:spcBef>
                          <a:spcPts val="0"/>
                        </a:spcBef>
                        <a:spcAft>
                          <a:spcPts val="0"/>
                        </a:spcAft>
                        <a:buNone/>
                      </a:pPr>
                      <a:r>
                        <a:rPr lang="en" sz="1000">
                          <a:latin typeface="Century Gothic"/>
                          <a:ea typeface="Century Gothic"/>
                          <a:cs typeface="Century Gothic"/>
                          <a:sym typeface="Century Gothic"/>
                        </a:rPr>
                        <a:t>another country in the</a:t>
                      </a:r>
                      <a:endParaRPr sz="1000">
                        <a:latin typeface="Century Gothic"/>
                        <a:ea typeface="Century Gothic"/>
                        <a:cs typeface="Century Gothic"/>
                        <a:sym typeface="Century Gothic"/>
                      </a:endParaRPr>
                    </a:p>
                    <a:p>
                      <a:pPr marL="0" lvl="0" indent="0" algn="l" rtl="0">
                        <a:spcBef>
                          <a:spcPts val="0"/>
                        </a:spcBef>
                        <a:spcAft>
                          <a:spcPts val="0"/>
                        </a:spcAft>
                        <a:buNone/>
                      </a:pPr>
                      <a:r>
                        <a:rPr lang="en" sz="1000">
                          <a:latin typeface="Century Gothic"/>
                          <a:ea typeface="Century Gothic"/>
                          <a:cs typeface="Century Gothic"/>
                          <a:sym typeface="Century Gothic"/>
                        </a:rPr>
                        <a:t>world. What are the differences? What </a:t>
                      </a:r>
                      <a:endParaRPr sz="1000">
                        <a:latin typeface="Century Gothic"/>
                        <a:ea typeface="Century Gothic"/>
                        <a:cs typeface="Century Gothic"/>
                        <a:sym typeface="Century Gothic"/>
                      </a:endParaRPr>
                    </a:p>
                    <a:p>
                      <a:pPr marL="0" lvl="0" indent="0" algn="l" rtl="0">
                        <a:spcBef>
                          <a:spcPts val="0"/>
                        </a:spcBef>
                        <a:spcAft>
                          <a:spcPts val="0"/>
                        </a:spcAft>
                        <a:buNone/>
                      </a:pPr>
                      <a:r>
                        <a:rPr lang="en" sz="1000">
                          <a:latin typeface="Century Gothic"/>
                          <a:ea typeface="Century Gothic"/>
                          <a:cs typeface="Century Gothic"/>
                          <a:sym typeface="Century Gothic"/>
                        </a:rPr>
                        <a:t>are the similarities? </a:t>
                      </a:r>
                      <a:endParaRPr sz="100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3"/>
                  </a:ext>
                </a:extLst>
              </a:tr>
            </a:tbl>
          </a:graphicData>
        </a:graphic>
      </p:graphicFrame>
      <p:pic>
        <p:nvPicPr>
          <p:cNvPr id="142" name="Google Shape;142;p24"/>
          <p:cNvPicPr preferRelativeResize="0"/>
          <p:nvPr/>
        </p:nvPicPr>
        <p:blipFill>
          <a:blip r:embed="rId3">
            <a:alphaModFix/>
          </a:blip>
          <a:stretch>
            <a:fillRect/>
          </a:stretch>
        </p:blipFill>
        <p:spPr>
          <a:xfrm>
            <a:off x="7776475" y="3728875"/>
            <a:ext cx="1429651" cy="1242025"/>
          </a:xfrm>
          <a:prstGeom prst="rect">
            <a:avLst/>
          </a:prstGeom>
          <a:noFill/>
          <a:ln>
            <a:noFill/>
          </a:ln>
        </p:spPr>
      </p:pic>
      <p:pic>
        <p:nvPicPr>
          <p:cNvPr id="143" name="Google Shape;143;p24"/>
          <p:cNvPicPr preferRelativeResize="0"/>
          <p:nvPr/>
        </p:nvPicPr>
        <p:blipFill>
          <a:blip r:embed="rId4">
            <a:alphaModFix/>
          </a:blip>
          <a:stretch>
            <a:fillRect/>
          </a:stretch>
        </p:blipFill>
        <p:spPr>
          <a:xfrm>
            <a:off x="273375" y="0"/>
            <a:ext cx="1073250" cy="11890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ctrTitle"/>
          </p:nvPr>
        </p:nvSpPr>
        <p:spPr>
          <a:xfrm>
            <a:off x="0" y="82425"/>
            <a:ext cx="9144000" cy="1257300"/>
          </a:xfrm>
          <a:prstGeom prst="rect">
            <a:avLst/>
          </a:prstGeom>
          <a:solidFill>
            <a:srgbClr val="E0666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chitects Daughter"/>
                <a:ea typeface="Architects Daughter"/>
                <a:cs typeface="Architects Daughter"/>
                <a:sym typeface="Architects Daughter"/>
              </a:rPr>
              <a:t>PDHPE</a:t>
            </a:r>
            <a:endParaRPr>
              <a:latin typeface="Architects Daughter"/>
              <a:ea typeface="Architects Daughter"/>
              <a:cs typeface="Architects Daughter"/>
              <a:sym typeface="Architects Daughter"/>
            </a:endParaRPr>
          </a:p>
        </p:txBody>
      </p:sp>
      <p:sp>
        <p:nvSpPr>
          <p:cNvPr id="149" name="Google Shape;149;p25"/>
          <p:cNvSpPr txBox="1">
            <a:spLocks noGrp="1"/>
          </p:cNvSpPr>
          <p:nvPr>
            <p:ph type="ctrTitle"/>
          </p:nvPr>
        </p:nvSpPr>
        <p:spPr>
          <a:xfrm>
            <a:off x="152400" y="1453725"/>
            <a:ext cx="6762300" cy="3515100"/>
          </a:xfrm>
          <a:prstGeom prst="rect">
            <a:avLst/>
          </a:prstGeom>
          <a:solidFill>
            <a:srgbClr val="CFE2F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Architects Daughter"/>
                <a:ea typeface="Architects Daughter"/>
                <a:cs typeface="Architects Daughter"/>
                <a:sym typeface="Architects Daughter"/>
              </a:rPr>
              <a:t>Life Skills:</a:t>
            </a:r>
            <a:endParaRPr sz="1800">
              <a:latin typeface="Architects Daughter"/>
              <a:ea typeface="Architects Daughter"/>
              <a:cs typeface="Architects Daughter"/>
              <a:sym typeface="Architects Daughter"/>
            </a:endParaRPr>
          </a:p>
          <a:p>
            <a:pPr marL="0" lvl="0" indent="0" algn="l" rtl="0">
              <a:spcBef>
                <a:spcPts val="0"/>
              </a:spcBef>
              <a:spcAft>
                <a:spcPts val="0"/>
              </a:spcAft>
              <a:buNone/>
            </a:pPr>
            <a:r>
              <a:rPr lang="en" sz="1800">
                <a:latin typeface="Century Gothic"/>
                <a:ea typeface="Century Gothic"/>
                <a:cs typeface="Century Gothic"/>
                <a:sym typeface="Century Gothic"/>
              </a:rPr>
              <a:t>Keep up with your chores or home activities. This will help your family and teach you valuable skills! </a:t>
            </a:r>
            <a:endParaRPr sz="1800">
              <a:latin typeface="Architects Daughter"/>
              <a:ea typeface="Architects Daughter"/>
              <a:cs typeface="Architects Daughter"/>
              <a:sym typeface="Architects Daughter"/>
            </a:endParaRPr>
          </a:p>
          <a:p>
            <a:pPr marL="0" lvl="0" indent="0" algn="l" rtl="0">
              <a:spcBef>
                <a:spcPts val="0"/>
              </a:spcBef>
              <a:spcAft>
                <a:spcPts val="0"/>
              </a:spcAft>
              <a:buNone/>
            </a:pPr>
            <a:endParaRPr sz="1800">
              <a:latin typeface="Architects Daughter"/>
              <a:ea typeface="Architects Daughter"/>
              <a:cs typeface="Architects Daughter"/>
              <a:sym typeface="Architects Daughter"/>
            </a:endParaRPr>
          </a:p>
          <a:p>
            <a:pPr marL="0" lvl="0" indent="0" algn="l" rtl="0">
              <a:spcBef>
                <a:spcPts val="0"/>
              </a:spcBef>
              <a:spcAft>
                <a:spcPts val="0"/>
              </a:spcAft>
              <a:buNone/>
            </a:pPr>
            <a:r>
              <a:rPr lang="en" sz="1800">
                <a:latin typeface="Architects Daughter"/>
                <a:ea typeface="Architects Daughter"/>
                <a:cs typeface="Architects Daughter"/>
                <a:sym typeface="Architects Daughter"/>
              </a:rPr>
              <a:t>Movement: </a:t>
            </a:r>
            <a:endParaRPr sz="1800">
              <a:latin typeface="Architects Daughter"/>
              <a:ea typeface="Architects Daughter"/>
              <a:cs typeface="Architects Daughter"/>
              <a:sym typeface="Architects Daughter"/>
            </a:endParaRPr>
          </a:p>
          <a:p>
            <a:pPr marL="0" lvl="0" indent="0" algn="l" rtl="0">
              <a:spcBef>
                <a:spcPts val="0"/>
              </a:spcBef>
              <a:spcAft>
                <a:spcPts val="0"/>
              </a:spcAft>
              <a:buNone/>
            </a:pPr>
            <a:r>
              <a:rPr lang="en" sz="1800">
                <a:latin typeface="Century Gothic"/>
                <a:ea typeface="Century Gothic"/>
                <a:cs typeface="Century Gothic"/>
                <a:sym typeface="Century Gothic"/>
              </a:rPr>
              <a:t>Choose 3 activities from each grid to keep yourself active!</a:t>
            </a:r>
            <a:endParaRPr sz="1800">
              <a:latin typeface="Century Gothic"/>
              <a:ea typeface="Century Gothic"/>
              <a:cs typeface="Century Gothic"/>
              <a:sym typeface="Century Gothic"/>
            </a:endParaRPr>
          </a:p>
          <a:p>
            <a:pPr marL="0" lvl="0" indent="0" algn="l" rtl="0">
              <a:spcBef>
                <a:spcPts val="0"/>
              </a:spcBef>
              <a:spcAft>
                <a:spcPts val="0"/>
              </a:spcAft>
              <a:buNone/>
            </a:pPr>
            <a:r>
              <a:rPr lang="en" sz="1800">
                <a:latin typeface="Century Gothic"/>
                <a:ea typeface="Century Gothic"/>
                <a:cs typeface="Century Gothic"/>
                <a:sym typeface="Century Gothic"/>
              </a:rPr>
              <a:t> </a:t>
            </a:r>
            <a:endParaRPr sz="1800">
              <a:latin typeface="Century Gothic"/>
              <a:ea typeface="Century Gothic"/>
              <a:cs typeface="Century Gothic"/>
              <a:sym typeface="Century Gothic"/>
            </a:endParaRPr>
          </a:p>
          <a:p>
            <a:pPr marL="0" lvl="0" indent="0" algn="l" rtl="0">
              <a:spcBef>
                <a:spcPts val="0"/>
              </a:spcBef>
              <a:spcAft>
                <a:spcPts val="0"/>
              </a:spcAft>
              <a:buNone/>
            </a:pPr>
            <a:r>
              <a:rPr lang="en" sz="1800" b="1">
                <a:latin typeface="Century Gothic"/>
                <a:ea typeface="Century Gothic"/>
                <a:cs typeface="Century Gothic"/>
                <a:sym typeface="Century Gothic"/>
              </a:rPr>
              <a:t>OR Try: </a:t>
            </a:r>
            <a:endParaRPr sz="1800" b="1">
              <a:latin typeface="Century Gothic"/>
              <a:ea typeface="Century Gothic"/>
              <a:cs typeface="Century Gothic"/>
              <a:sym typeface="Century Gothic"/>
            </a:endParaRPr>
          </a:p>
          <a:p>
            <a:pPr marL="0" lvl="0" indent="0" algn="l" rtl="0">
              <a:spcBef>
                <a:spcPts val="0"/>
              </a:spcBef>
              <a:spcAft>
                <a:spcPts val="0"/>
              </a:spcAft>
              <a:buNone/>
            </a:pPr>
            <a:endParaRPr sz="1800" b="1">
              <a:latin typeface="Century Gothic"/>
              <a:ea typeface="Century Gothic"/>
              <a:cs typeface="Century Gothic"/>
              <a:sym typeface="Century Gothic"/>
            </a:endParaRPr>
          </a:p>
          <a:p>
            <a:pPr marL="0" lvl="0" indent="0" algn="l" rtl="0">
              <a:spcBef>
                <a:spcPts val="0"/>
              </a:spcBef>
              <a:spcAft>
                <a:spcPts val="0"/>
              </a:spcAft>
              <a:buNone/>
            </a:pPr>
            <a:r>
              <a:rPr lang="en" sz="1800">
                <a:latin typeface="Architects Daughter"/>
                <a:ea typeface="Architects Daughter"/>
                <a:cs typeface="Architects Daughter"/>
                <a:sym typeface="Architects Daughter"/>
              </a:rPr>
              <a:t>GoNoodle for fun:</a:t>
            </a:r>
            <a:r>
              <a:rPr lang="en" sz="1800">
                <a:latin typeface="Century Gothic"/>
                <a:ea typeface="Century Gothic"/>
                <a:cs typeface="Century Gothic"/>
                <a:sym typeface="Century Gothic"/>
              </a:rPr>
              <a:t> </a:t>
            </a:r>
            <a:r>
              <a:rPr lang="en" sz="1800" u="sng">
                <a:solidFill>
                  <a:schemeClr val="hlink"/>
                </a:solidFill>
                <a:latin typeface="Century Gothic"/>
                <a:ea typeface="Century Gothic"/>
                <a:cs typeface="Century Gothic"/>
                <a:sym typeface="Century Gothic"/>
                <a:hlinkClick r:id="rId3"/>
              </a:rPr>
              <a:t>Trolls GoNoodle</a:t>
            </a:r>
            <a:endParaRPr sz="1800">
              <a:latin typeface="Century Gothic"/>
              <a:ea typeface="Century Gothic"/>
              <a:cs typeface="Century Gothic"/>
              <a:sym typeface="Century Gothic"/>
            </a:endParaRPr>
          </a:p>
        </p:txBody>
      </p:sp>
      <p:pic>
        <p:nvPicPr>
          <p:cNvPr id="150" name="Google Shape;150;p25"/>
          <p:cNvPicPr preferRelativeResize="0"/>
          <p:nvPr/>
        </p:nvPicPr>
        <p:blipFill>
          <a:blip r:embed="rId4">
            <a:alphaModFix/>
          </a:blip>
          <a:stretch>
            <a:fillRect/>
          </a:stretch>
        </p:blipFill>
        <p:spPr>
          <a:xfrm>
            <a:off x="7095175" y="1453725"/>
            <a:ext cx="1842425" cy="1671225"/>
          </a:xfrm>
          <a:prstGeom prst="rect">
            <a:avLst/>
          </a:prstGeom>
          <a:noFill/>
          <a:ln>
            <a:noFill/>
          </a:ln>
        </p:spPr>
      </p:pic>
      <p:pic>
        <p:nvPicPr>
          <p:cNvPr id="151" name="Google Shape;151;p25"/>
          <p:cNvPicPr preferRelativeResize="0"/>
          <p:nvPr/>
        </p:nvPicPr>
        <p:blipFill>
          <a:blip r:embed="rId5">
            <a:alphaModFix/>
          </a:blip>
          <a:stretch>
            <a:fillRect/>
          </a:stretch>
        </p:blipFill>
        <p:spPr>
          <a:xfrm>
            <a:off x="7095175" y="3301075"/>
            <a:ext cx="1842424" cy="15340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6"/>
          <p:cNvPicPr preferRelativeResize="0"/>
          <p:nvPr/>
        </p:nvPicPr>
        <p:blipFill>
          <a:blip r:embed="rId3">
            <a:alphaModFix/>
          </a:blip>
          <a:stretch>
            <a:fillRect/>
          </a:stretch>
        </p:blipFill>
        <p:spPr>
          <a:xfrm>
            <a:off x="152400" y="152400"/>
            <a:ext cx="3567073" cy="4838699"/>
          </a:xfrm>
          <a:prstGeom prst="rect">
            <a:avLst/>
          </a:prstGeom>
          <a:noFill/>
          <a:ln>
            <a:noFill/>
          </a:ln>
        </p:spPr>
      </p:pic>
      <p:pic>
        <p:nvPicPr>
          <p:cNvPr id="157" name="Google Shape;157;p26"/>
          <p:cNvPicPr preferRelativeResize="0"/>
          <p:nvPr/>
        </p:nvPicPr>
        <p:blipFill>
          <a:blip r:embed="rId4">
            <a:alphaModFix/>
          </a:blip>
          <a:stretch>
            <a:fillRect/>
          </a:stretch>
        </p:blipFill>
        <p:spPr>
          <a:xfrm>
            <a:off x="5078598" y="152400"/>
            <a:ext cx="3544478" cy="4838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162" name="Google Shape;162;p27"/>
          <p:cNvGraphicFramePr/>
          <p:nvPr/>
        </p:nvGraphicFramePr>
        <p:xfrm>
          <a:off x="136375" y="138413"/>
          <a:ext cx="3000000" cy="3000000"/>
        </p:xfrm>
        <a:graphic>
          <a:graphicData uri="http://schemas.openxmlformats.org/drawingml/2006/table">
            <a:tbl>
              <a:tblPr>
                <a:noFill/>
                <a:tableStyleId>{8C15AF6D-6A36-48E5-932D-1571FA59B657}</a:tableStyleId>
              </a:tblPr>
              <a:tblGrid>
                <a:gridCol w="2133400">
                  <a:extLst>
                    <a:ext uri="{9D8B030D-6E8A-4147-A177-3AD203B41FA5}">
                      <a16:colId xmlns:a16="http://schemas.microsoft.com/office/drawing/2014/main" val="20000"/>
                    </a:ext>
                  </a:extLst>
                </a:gridCol>
                <a:gridCol w="2133400">
                  <a:extLst>
                    <a:ext uri="{9D8B030D-6E8A-4147-A177-3AD203B41FA5}">
                      <a16:colId xmlns:a16="http://schemas.microsoft.com/office/drawing/2014/main" val="20001"/>
                    </a:ext>
                  </a:extLst>
                </a:gridCol>
                <a:gridCol w="2133400">
                  <a:extLst>
                    <a:ext uri="{9D8B030D-6E8A-4147-A177-3AD203B41FA5}">
                      <a16:colId xmlns:a16="http://schemas.microsoft.com/office/drawing/2014/main" val="20002"/>
                    </a:ext>
                  </a:extLst>
                </a:gridCol>
                <a:gridCol w="2471050">
                  <a:extLst>
                    <a:ext uri="{9D8B030D-6E8A-4147-A177-3AD203B41FA5}">
                      <a16:colId xmlns:a16="http://schemas.microsoft.com/office/drawing/2014/main" val="20003"/>
                    </a:ext>
                  </a:extLst>
                </a:gridCol>
              </a:tblGrid>
              <a:tr h="759675">
                <a:tc gridSpan="4">
                  <a:txBody>
                    <a:bodyPr/>
                    <a:lstStyle/>
                    <a:p>
                      <a:pPr marL="0" lvl="0" indent="0" algn="ctr" rtl="0">
                        <a:spcBef>
                          <a:spcPts val="0"/>
                        </a:spcBef>
                        <a:spcAft>
                          <a:spcPts val="0"/>
                        </a:spcAft>
                        <a:buNone/>
                      </a:pPr>
                      <a:r>
                        <a:rPr lang="en" sz="2400" b="1">
                          <a:latin typeface="Architects Daughter"/>
                          <a:ea typeface="Architects Daughter"/>
                          <a:cs typeface="Architects Daughter"/>
                          <a:sym typeface="Architects Daughter"/>
                        </a:rPr>
                        <a:t>CAPA Activity Grid Weeks 9 - 11</a:t>
                      </a:r>
                      <a:endParaRPr sz="2400" b="1">
                        <a:latin typeface="Architects Daughter"/>
                        <a:ea typeface="Architects Daughter"/>
                        <a:cs typeface="Architects Daughter"/>
                        <a:sym typeface="Architects Daughter"/>
                      </a:endParaRPr>
                    </a:p>
                    <a:p>
                      <a:pPr marL="0" lvl="0" indent="0" algn="ctr" rtl="0">
                        <a:spcBef>
                          <a:spcPts val="0"/>
                        </a:spcBef>
                        <a:spcAft>
                          <a:spcPts val="0"/>
                        </a:spcAft>
                        <a:buNone/>
                      </a:pPr>
                      <a:r>
                        <a:rPr lang="en" sz="1800">
                          <a:latin typeface="Century Gothic"/>
                          <a:ea typeface="Century Gothic"/>
                          <a:cs typeface="Century Gothic"/>
                          <a:sym typeface="Century Gothic"/>
                        </a:rPr>
                        <a:t>Each week choose 2 activities to complete. </a:t>
                      </a:r>
                      <a:endParaRPr sz="1800">
                        <a:latin typeface="Century Gothic"/>
                        <a:ea typeface="Century Gothic"/>
                        <a:cs typeface="Century Gothic"/>
                        <a:sym typeface="Century Gothic"/>
                      </a:endParaRPr>
                    </a:p>
                  </a:txBody>
                  <a:tcPr marL="91425" marR="91425" marT="91425" marB="91425">
                    <a:solidFill>
                      <a:srgbClr val="FF00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79650">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Make up your own dance or song. Perform for your family. </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Draw a portrait of someone in your family. It could even be your pet! </a:t>
                      </a:r>
                      <a:r>
                        <a:rPr lang="en" sz="1100">
                          <a:solidFill>
                            <a:schemeClr val="dk1"/>
                          </a:solidFill>
                          <a:latin typeface="Century Gothic"/>
                          <a:ea typeface="Century Gothic"/>
                          <a:cs typeface="Century Gothic"/>
                          <a:sym typeface="Century Gothic"/>
                        </a:rPr>
                        <a:t>(Use the exercise book provided)</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Century Gothic"/>
                          <a:ea typeface="Century Gothic"/>
                          <a:cs typeface="Century Gothic"/>
                          <a:sym typeface="Century Gothic"/>
                        </a:rPr>
                        <a:t>Participate in a GoNoodle dance activity that you enjoy. </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solidFill>
                            <a:schemeClr val="dk1"/>
                          </a:solidFill>
                          <a:latin typeface="Century Gothic"/>
                          <a:ea typeface="Century Gothic"/>
                          <a:cs typeface="Century Gothic"/>
                          <a:sym typeface="Century Gothic"/>
                        </a:rPr>
                        <a:t>Re-write the story of The Three Little Pigs so that it is a modern version. Create a script that you could perform with your family. (Use the exercise book provided)</a:t>
                      </a:r>
                      <a:endParaRPr sz="110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r h="1438275">
                <a:tc>
                  <a:txBody>
                    <a:bodyPr/>
                    <a:lstStyle/>
                    <a:p>
                      <a:pPr marL="0" lvl="0" indent="0" algn="ctr" rtl="0">
                        <a:spcBef>
                          <a:spcPts val="0"/>
                        </a:spcBef>
                        <a:spcAft>
                          <a:spcPts val="0"/>
                        </a:spcAft>
                        <a:buNone/>
                      </a:pPr>
                      <a:r>
                        <a:rPr lang="en" sz="1100">
                          <a:solidFill>
                            <a:schemeClr val="dk1"/>
                          </a:solidFill>
                          <a:latin typeface="Century Gothic"/>
                          <a:ea typeface="Century Gothic"/>
                          <a:cs typeface="Century Gothic"/>
                          <a:sym typeface="Century Gothic"/>
                        </a:rPr>
                        <a:t>If you have any instruments at home, make sure you practise! OR try to make your own </a:t>
                      </a:r>
                      <a:r>
                        <a:rPr lang="en" sz="1100" u="sng">
                          <a:solidFill>
                            <a:schemeClr val="accent5"/>
                          </a:solidFill>
                          <a:latin typeface="Century Gothic"/>
                          <a:ea typeface="Century Gothic"/>
                          <a:cs typeface="Century Gothic"/>
                          <a:sym typeface="Century Gothic"/>
                          <a:hlinkClick r:id="rId3"/>
                        </a:rPr>
                        <a:t>DIY Instuments</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 With a member of your family, try to mime an action and see if they can guess what you are doing. </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Draw a picture of your local park. Add some interesting activities that you would like to see there. </a:t>
                      </a:r>
                      <a:r>
                        <a:rPr lang="en" sz="1100">
                          <a:solidFill>
                            <a:schemeClr val="dk1"/>
                          </a:solidFill>
                          <a:latin typeface="Century Gothic"/>
                          <a:ea typeface="Century Gothic"/>
                          <a:cs typeface="Century Gothic"/>
                          <a:sym typeface="Century Gothic"/>
                        </a:rPr>
                        <a:t>(Use the exercise book provided)</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Play your favourite song and try to make up a dance to match the mood and temp of the song. </a:t>
                      </a:r>
                      <a:endParaRPr sz="110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2"/>
                  </a:ext>
                </a:extLst>
              </a:tr>
              <a:tr h="1121000">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Using objects from around your home or from nature, create a still life scene that you can draw. </a:t>
                      </a:r>
                      <a:r>
                        <a:rPr lang="en" sz="1100">
                          <a:solidFill>
                            <a:schemeClr val="dk1"/>
                          </a:solidFill>
                          <a:latin typeface="Century Gothic"/>
                          <a:ea typeface="Century Gothic"/>
                          <a:cs typeface="Century Gothic"/>
                          <a:sym typeface="Century Gothic"/>
                        </a:rPr>
                        <a:t>(Use the exercise book provided)</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Write a short play to help people understand our school values; Respect, Responsibility, Learning and Safety. </a:t>
                      </a:r>
                      <a:r>
                        <a:rPr lang="en" sz="1100">
                          <a:solidFill>
                            <a:schemeClr val="dk1"/>
                          </a:solidFill>
                          <a:latin typeface="Century Gothic"/>
                          <a:ea typeface="Century Gothic"/>
                          <a:cs typeface="Century Gothic"/>
                          <a:sym typeface="Century Gothic"/>
                        </a:rPr>
                        <a:t>(Use the exercise book provided)</a:t>
                      </a:r>
                      <a:endParaRPr sz="1100">
                        <a:latin typeface="Century Gothic"/>
                        <a:ea typeface="Century Gothic"/>
                        <a:cs typeface="Century Gothic"/>
                        <a:sym typeface="Century Gothic"/>
                      </a:endParaRPr>
                    </a:p>
                  </a:txBody>
                  <a:tcPr marL="91425" marR="91425" marT="91425" marB="91425" anchor="ctr"/>
                </a:tc>
                <a:tc>
                  <a:txBody>
                    <a:bodyPr/>
                    <a:lstStyle/>
                    <a:p>
                      <a:pPr marL="0" lvl="0" indent="0" algn="ctr" rtl="0">
                        <a:spcBef>
                          <a:spcPts val="0"/>
                        </a:spcBef>
                        <a:spcAft>
                          <a:spcPts val="0"/>
                        </a:spcAft>
                        <a:buNone/>
                      </a:pPr>
                      <a:r>
                        <a:rPr lang="en" sz="1100">
                          <a:latin typeface="Century Gothic"/>
                          <a:ea typeface="Century Gothic"/>
                          <a:cs typeface="Century Gothic"/>
                          <a:sym typeface="Century Gothic"/>
                        </a:rPr>
                        <a:t>Create a directed drawing using the link provided on the next slide. </a:t>
                      </a:r>
                      <a:r>
                        <a:rPr lang="en" sz="1100">
                          <a:solidFill>
                            <a:schemeClr val="dk1"/>
                          </a:solidFill>
                          <a:latin typeface="Century Gothic"/>
                          <a:ea typeface="Century Gothic"/>
                          <a:cs typeface="Century Gothic"/>
                          <a:sym typeface="Century Gothic"/>
                        </a:rPr>
                        <a:t>(Use the exercise book provided)</a:t>
                      </a:r>
                      <a:endParaRPr sz="110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3"/>
                  </a:ext>
                </a:extLst>
              </a:tr>
            </a:tbl>
          </a:graphicData>
        </a:graphic>
      </p:graphicFrame>
      <p:pic>
        <p:nvPicPr>
          <p:cNvPr id="163" name="Google Shape;163;p27"/>
          <p:cNvPicPr preferRelativeResize="0"/>
          <p:nvPr/>
        </p:nvPicPr>
        <p:blipFill>
          <a:blip r:embed="rId4">
            <a:alphaModFix/>
          </a:blip>
          <a:stretch>
            <a:fillRect/>
          </a:stretch>
        </p:blipFill>
        <p:spPr>
          <a:xfrm>
            <a:off x="136375" y="138425"/>
            <a:ext cx="962280" cy="1014600"/>
          </a:xfrm>
          <a:prstGeom prst="rect">
            <a:avLst/>
          </a:prstGeom>
          <a:noFill/>
          <a:ln>
            <a:noFill/>
          </a:ln>
        </p:spPr>
      </p:pic>
      <p:pic>
        <p:nvPicPr>
          <p:cNvPr id="164" name="Google Shape;164;p27"/>
          <p:cNvPicPr preferRelativeResize="0"/>
          <p:nvPr/>
        </p:nvPicPr>
        <p:blipFill>
          <a:blip r:embed="rId5">
            <a:alphaModFix/>
          </a:blip>
          <a:stretch>
            <a:fillRect/>
          </a:stretch>
        </p:blipFill>
        <p:spPr>
          <a:xfrm>
            <a:off x="585350" y="4018125"/>
            <a:ext cx="1064176" cy="793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p:nvPr/>
        </p:nvSpPr>
        <p:spPr>
          <a:xfrm>
            <a:off x="86050" y="434150"/>
            <a:ext cx="8975400" cy="669000"/>
          </a:xfrm>
          <a:prstGeom prst="rect">
            <a:avLst/>
          </a:prstGeom>
          <a:solidFill>
            <a:srgbClr val="FF00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latin typeface="Architects Daughter"/>
                <a:ea typeface="Architects Daughter"/>
                <a:cs typeface="Architects Daughter"/>
                <a:sym typeface="Architects Daughter"/>
              </a:rPr>
              <a:t>Directed Drawing - Easter Pug Drawing</a:t>
            </a:r>
            <a:endParaRPr sz="3000" b="1">
              <a:latin typeface="Architects Daughter"/>
              <a:ea typeface="Architects Daughter"/>
              <a:cs typeface="Architects Daughter"/>
              <a:sym typeface="Architects Daughter"/>
            </a:endParaRPr>
          </a:p>
        </p:txBody>
      </p:sp>
      <p:sp>
        <p:nvSpPr>
          <p:cNvPr id="170" name="Google Shape;170;p28"/>
          <p:cNvSpPr txBox="1"/>
          <p:nvPr/>
        </p:nvSpPr>
        <p:spPr>
          <a:xfrm>
            <a:off x="2280000" y="1153650"/>
            <a:ext cx="4584000" cy="6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Follow the link to create your very own Easter Pug!</a:t>
            </a:r>
            <a:endParaRPr b="1"/>
          </a:p>
          <a:p>
            <a:pPr marL="0" lvl="0" indent="0" algn="ctr" rtl="0">
              <a:spcBef>
                <a:spcPts val="0"/>
              </a:spcBef>
              <a:spcAft>
                <a:spcPts val="0"/>
              </a:spcAft>
              <a:buNone/>
            </a:pPr>
            <a:r>
              <a:rPr lang="en" sz="1100" u="sng">
                <a:solidFill>
                  <a:schemeClr val="hlink"/>
                </a:solidFill>
                <a:hlinkClick r:id="rId3"/>
              </a:rPr>
              <a:t>ArtForKidsHub-EasterPug</a:t>
            </a:r>
            <a:r>
              <a:rPr lang="en"/>
              <a:t> </a:t>
            </a:r>
            <a:endParaRPr/>
          </a:p>
        </p:txBody>
      </p:sp>
      <p:pic>
        <p:nvPicPr>
          <p:cNvPr id="171" name="Google Shape;171;p28"/>
          <p:cNvPicPr preferRelativeResize="0"/>
          <p:nvPr/>
        </p:nvPicPr>
        <p:blipFill>
          <a:blip r:embed="rId4">
            <a:alphaModFix/>
          </a:blip>
          <a:stretch>
            <a:fillRect/>
          </a:stretch>
        </p:blipFill>
        <p:spPr>
          <a:xfrm>
            <a:off x="1709738" y="1799600"/>
            <a:ext cx="5724525" cy="3181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66" name="Google Shape;66;p14"/>
          <p:cNvGraphicFramePr/>
          <p:nvPr/>
        </p:nvGraphicFramePr>
        <p:xfrm>
          <a:off x="93600" y="1444450"/>
          <a:ext cx="3000000" cy="3000000"/>
        </p:xfrm>
        <a:graphic>
          <a:graphicData uri="http://schemas.openxmlformats.org/drawingml/2006/table">
            <a:tbl>
              <a:tblPr>
                <a:noFill/>
                <a:tableStyleId>{25A5DD7A-8096-40A5-BAAE-95CAC8FFA743}</a:tableStyleId>
              </a:tblPr>
              <a:tblGrid>
                <a:gridCol w="461675">
                  <a:extLst>
                    <a:ext uri="{9D8B030D-6E8A-4147-A177-3AD203B41FA5}">
                      <a16:colId xmlns:a16="http://schemas.microsoft.com/office/drawing/2014/main" val="20000"/>
                    </a:ext>
                  </a:extLst>
                </a:gridCol>
                <a:gridCol w="461675">
                  <a:extLst>
                    <a:ext uri="{9D8B030D-6E8A-4147-A177-3AD203B41FA5}">
                      <a16:colId xmlns:a16="http://schemas.microsoft.com/office/drawing/2014/main" val="20001"/>
                    </a:ext>
                  </a:extLst>
                </a:gridCol>
                <a:gridCol w="2850775">
                  <a:extLst>
                    <a:ext uri="{9D8B030D-6E8A-4147-A177-3AD203B41FA5}">
                      <a16:colId xmlns:a16="http://schemas.microsoft.com/office/drawing/2014/main" val="20002"/>
                    </a:ext>
                  </a:extLst>
                </a:gridCol>
                <a:gridCol w="961575">
                  <a:extLst>
                    <a:ext uri="{9D8B030D-6E8A-4147-A177-3AD203B41FA5}">
                      <a16:colId xmlns:a16="http://schemas.microsoft.com/office/drawing/2014/main" val="20003"/>
                    </a:ext>
                  </a:extLst>
                </a:gridCol>
                <a:gridCol w="1239850">
                  <a:extLst>
                    <a:ext uri="{9D8B030D-6E8A-4147-A177-3AD203B41FA5}">
                      <a16:colId xmlns:a16="http://schemas.microsoft.com/office/drawing/2014/main" val="20004"/>
                    </a:ext>
                  </a:extLst>
                </a:gridCol>
                <a:gridCol w="1190200">
                  <a:extLst>
                    <a:ext uri="{9D8B030D-6E8A-4147-A177-3AD203B41FA5}">
                      <a16:colId xmlns:a16="http://schemas.microsoft.com/office/drawing/2014/main" val="20005"/>
                    </a:ext>
                  </a:extLst>
                </a:gridCol>
                <a:gridCol w="1791050">
                  <a:extLst>
                    <a:ext uri="{9D8B030D-6E8A-4147-A177-3AD203B41FA5}">
                      <a16:colId xmlns:a16="http://schemas.microsoft.com/office/drawing/2014/main" val="20006"/>
                    </a:ext>
                  </a:extLst>
                </a:gridCol>
              </a:tblGrid>
              <a:tr h="500700">
                <a:tc gridSpan="3">
                  <a:txBody>
                    <a:bodyPr/>
                    <a:lstStyle/>
                    <a:p>
                      <a:pPr marL="0" lvl="0" indent="0" algn="l" rtl="0">
                        <a:spcBef>
                          <a:spcPts val="0"/>
                        </a:spcBef>
                        <a:spcAft>
                          <a:spcPts val="0"/>
                        </a:spcAft>
                        <a:buNone/>
                      </a:pPr>
                      <a:r>
                        <a:rPr lang="en" sz="1300" b="1">
                          <a:latin typeface="Century Gothic"/>
                          <a:ea typeface="Century Gothic"/>
                          <a:cs typeface="Century Gothic"/>
                          <a:sym typeface="Century Gothic"/>
                        </a:rPr>
                        <a:t>Book Title</a:t>
                      </a:r>
                      <a:endParaRPr sz="1000">
                        <a:highlight>
                          <a:srgbClr val="00FFFF"/>
                        </a:highlight>
                        <a:latin typeface="Century Gothic"/>
                        <a:ea typeface="Century Gothic"/>
                        <a:cs typeface="Century Gothic"/>
                        <a:sym typeface="Century Gothic"/>
                      </a:endParaRPr>
                    </a:p>
                  </a:txBody>
                  <a:tcPr marL="63500" marR="63500" marT="63500" marB="63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4A7D6"/>
                    </a:solidFill>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r>
                        <a:rPr lang="en" sz="1300" b="1">
                          <a:latin typeface="Century Gothic"/>
                          <a:ea typeface="Century Gothic"/>
                          <a:cs typeface="Century Gothic"/>
                          <a:sym typeface="Century Gothic"/>
                        </a:rPr>
                        <a:t>Date</a:t>
                      </a:r>
                      <a:endParaRPr sz="1300" b="1">
                        <a:latin typeface="Century Gothic"/>
                        <a:ea typeface="Century Gothic"/>
                        <a:cs typeface="Century Gothic"/>
                        <a:sym typeface="Century Gothic"/>
                      </a:endParaRPr>
                    </a:p>
                  </a:txBody>
                  <a:tcPr marL="63500" marR="63500" marT="63500" marB="63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1300" b="1">
                          <a:latin typeface="Century Gothic"/>
                          <a:ea typeface="Century Gothic"/>
                          <a:cs typeface="Century Gothic"/>
                          <a:sym typeface="Century Gothic"/>
                        </a:rPr>
                        <a:t>Minutes</a:t>
                      </a:r>
                      <a:endParaRPr sz="1300" b="1">
                        <a:latin typeface="Century Gothic"/>
                        <a:ea typeface="Century Gothic"/>
                        <a:cs typeface="Century Gothic"/>
                        <a:sym typeface="Century Gothic"/>
                      </a:endParaRPr>
                    </a:p>
                  </a:txBody>
                  <a:tcPr marL="63500" marR="63500" marT="63500" marB="63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1300" b="1">
                          <a:latin typeface="Century Gothic"/>
                          <a:ea typeface="Century Gothic"/>
                          <a:cs typeface="Century Gothic"/>
                          <a:sym typeface="Century Gothic"/>
                        </a:rPr>
                        <a:t>Pages</a:t>
                      </a:r>
                      <a:endParaRPr sz="1300" b="1">
                        <a:latin typeface="Century Gothic"/>
                        <a:ea typeface="Century Gothic"/>
                        <a:cs typeface="Century Gothic"/>
                        <a:sym typeface="Century Gothic"/>
                      </a:endParaRPr>
                    </a:p>
                  </a:txBody>
                  <a:tcPr marL="63500" marR="63500" marT="63500" marB="63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4A7D6"/>
                    </a:solidFill>
                  </a:tcPr>
                </a:tc>
                <a:tc>
                  <a:txBody>
                    <a:bodyPr/>
                    <a:lstStyle/>
                    <a:p>
                      <a:pPr marL="0" lvl="0" indent="0" algn="ctr" rtl="0">
                        <a:spcBef>
                          <a:spcPts val="0"/>
                        </a:spcBef>
                        <a:spcAft>
                          <a:spcPts val="0"/>
                        </a:spcAft>
                        <a:buNone/>
                      </a:pPr>
                      <a:r>
                        <a:rPr lang="en" sz="1100" b="1">
                          <a:latin typeface="Century Gothic"/>
                          <a:ea typeface="Century Gothic"/>
                          <a:cs typeface="Century Gothic"/>
                          <a:sym typeface="Century Gothic"/>
                        </a:rPr>
                        <a:t>Read to self, read to someone or listen to reading?</a:t>
                      </a:r>
                      <a:endParaRPr sz="1100" b="1">
                        <a:latin typeface="Century Gothic"/>
                        <a:ea typeface="Century Gothic"/>
                        <a:cs typeface="Century Gothic"/>
                        <a:sym typeface="Century Gothic"/>
                      </a:endParaRPr>
                    </a:p>
                  </a:txBody>
                  <a:tcPr marL="63500" marR="63500" marT="63500" marB="63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4A7D6"/>
                    </a:solidFill>
                  </a:tcPr>
                </a:tc>
                <a:extLst>
                  <a:ext uri="{0D108BD9-81ED-4DB2-BD59-A6C34878D82A}">
                    <a16:rowId xmlns:a16="http://schemas.microsoft.com/office/drawing/2014/main" val="10000"/>
                  </a:ext>
                </a:extLst>
              </a:tr>
              <a:tr h="0">
                <a:tc rowSpan="3" gridSpan="3">
                  <a:txBody>
                    <a:bodyPr/>
                    <a:lstStyle/>
                    <a:p>
                      <a:pPr marL="0" lvl="0" indent="0" algn="l" rtl="0">
                        <a:spcBef>
                          <a:spcPts val="0"/>
                        </a:spcBef>
                        <a:spcAft>
                          <a:spcPts val="0"/>
                        </a:spcAft>
                        <a:buNone/>
                      </a:pPr>
                      <a:r>
                        <a:rPr lang="en" sz="1000" i="1">
                          <a:latin typeface="Century Gothic"/>
                          <a:ea typeface="Century Gothic"/>
                          <a:cs typeface="Century Gothic"/>
                          <a:sym typeface="Century Gothic"/>
                        </a:rPr>
                        <a:t>Eg. Harry Potter and the Chamber of Secrets</a:t>
                      </a:r>
                      <a:endParaRPr sz="1000" i="1">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hMerge="1">
                  <a:txBody>
                    <a:bodyPr/>
                    <a:lstStyle/>
                    <a:p>
                      <a:endParaRPr lang="en-US"/>
                    </a:p>
                  </a:txBody>
                  <a:tcPr/>
                </a:tc>
                <a:tc rowSpan="3" hMerge="1">
                  <a:txBody>
                    <a:bodyPr/>
                    <a:lstStyle/>
                    <a:p>
                      <a:endParaRPr lang="en-US"/>
                    </a:p>
                  </a:txBody>
                  <a:tcPr/>
                </a:tc>
                <a:tc rowSpan="3">
                  <a:txBody>
                    <a:bodyPr/>
                    <a:lstStyle/>
                    <a:p>
                      <a:pPr marL="0" lvl="0" indent="0" algn="ctr" rtl="0">
                        <a:spcBef>
                          <a:spcPts val="0"/>
                        </a:spcBef>
                        <a:spcAft>
                          <a:spcPts val="0"/>
                        </a:spcAft>
                        <a:buNone/>
                      </a:pPr>
                      <a:r>
                        <a:rPr lang="en" sz="1100" i="1">
                          <a:latin typeface="Century Gothic"/>
                          <a:ea typeface="Century Gothic"/>
                          <a:cs typeface="Century Gothic"/>
                          <a:sym typeface="Century Gothic"/>
                        </a:rPr>
                        <a:t>18.03.20</a:t>
                      </a:r>
                      <a:endParaRPr sz="1100" i="1">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lvl="0" indent="0" algn="ctr" rtl="0">
                        <a:spcBef>
                          <a:spcPts val="0"/>
                        </a:spcBef>
                        <a:spcAft>
                          <a:spcPts val="0"/>
                        </a:spcAft>
                        <a:buNone/>
                      </a:pPr>
                      <a:r>
                        <a:rPr lang="en" sz="1100" i="1">
                          <a:latin typeface="Century Gothic"/>
                          <a:ea typeface="Century Gothic"/>
                          <a:cs typeface="Century Gothic"/>
                          <a:sym typeface="Century Gothic"/>
                        </a:rPr>
                        <a:t>35 minutes</a:t>
                      </a:r>
                      <a:endParaRPr sz="1100" i="1">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lvl="0" indent="0" algn="ctr" rtl="0">
                        <a:spcBef>
                          <a:spcPts val="0"/>
                        </a:spcBef>
                        <a:spcAft>
                          <a:spcPts val="0"/>
                        </a:spcAft>
                        <a:buNone/>
                      </a:pPr>
                      <a:r>
                        <a:rPr lang="en" sz="1100" i="1">
                          <a:latin typeface="Century Gothic"/>
                          <a:ea typeface="Century Gothic"/>
                          <a:cs typeface="Century Gothic"/>
                          <a:sym typeface="Century Gothic"/>
                        </a:rPr>
                        <a:t>13 pages</a:t>
                      </a:r>
                      <a:endParaRPr sz="1100" i="1">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0" lvl="0" indent="0" algn="ctr" rtl="0">
                        <a:spcBef>
                          <a:spcPts val="0"/>
                        </a:spcBef>
                        <a:spcAft>
                          <a:spcPts val="0"/>
                        </a:spcAft>
                        <a:buNone/>
                      </a:pPr>
                      <a:r>
                        <a:rPr lang="en" sz="1100" i="1">
                          <a:latin typeface="Century Gothic"/>
                          <a:ea typeface="Century Gothic"/>
                          <a:cs typeface="Century Gothic"/>
                          <a:sym typeface="Century Gothic"/>
                        </a:rPr>
                        <a:t>Read with mum</a:t>
                      </a:r>
                      <a:endParaRPr sz="1100" i="1">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4535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79925">
                <a:tc gridSpan="3">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67" name="Google Shape;67;p14"/>
          <p:cNvSpPr txBox="1"/>
          <p:nvPr/>
        </p:nvSpPr>
        <p:spPr>
          <a:xfrm>
            <a:off x="3318075" y="1078513"/>
            <a:ext cx="2538300" cy="290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u="sng">
                <a:solidFill>
                  <a:srgbClr val="0097A7"/>
                </a:solidFill>
                <a:latin typeface="Century Gothic"/>
                <a:ea typeface="Century Gothic"/>
                <a:cs typeface="Century Gothic"/>
                <a:sym typeface="Century Gothic"/>
                <a:hlinkClick r:id="rId3"/>
              </a:rPr>
              <a:t>Epic Books</a:t>
            </a:r>
            <a:endParaRPr/>
          </a:p>
        </p:txBody>
      </p:sp>
      <p:sp>
        <p:nvSpPr>
          <p:cNvPr id="68" name="Google Shape;68;p14"/>
          <p:cNvSpPr txBox="1"/>
          <p:nvPr/>
        </p:nvSpPr>
        <p:spPr>
          <a:xfrm>
            <a:off x="108825" y="76200"/>
            <a:ext cx="8956800" cy="880500"/>
          </a:xfrm>
          <a:prstGeom prst="rect">
            <a:avLst/>
          </a:prstGeom>
          <a:solidFill>
            <a:srgbClr val="B4A7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0000"/>
                </a:solidFill>
                <a:latin typeface="Architects Daughter"/>
                <a:ea typeface="Architects Daughter"/>
                <a:cs typeface="Architects Daughter"/>
                <a:sym typeface="Architects Daughter"/>
              </a:rPr>
              <a:t>Reading log</a:t>
            </a:r>
            <a:endParaRPr sz="3600">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a:solidFill>
                  <a:srgbClr val="000000"/>
                </a:solidFill>
                <a:latin typeface="Century Gothic"/>
                <a:ea typeface="Century Gothic"/>
                <a:cs typeface="Century Gothic"/>
                <a:sym typeface="Century Gothic"/>
              </a:rPr>
              <a:t>Students should read for at least 30 minutes a day. Please record reading in the log below.</a:t>
            </a:r>
            <a:endParaRPr>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ctrTitle" idx="4294967295"/>
          </p:nvPr>
        </p:nvSpPr>
        <p:spPr>
          <a:xfrm>
            <a:off x="93600" y="152600"/>
            <a:ext cx="8956800" cy="964200"/>
          </a:xfrm>
          <a:prstGeom prst="rect">
            <a:avLst/>
          </a:prstGeom>
          <a:solidFill>
            <a:srgbClr val="B4A7D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Architects Daughter"/>
                <a:ea typeface="Architects Daughter"/>
                <a:cs typeface="Architects Daughter"/>
                <a:sym typeface="Architects Daughter"/>
              </a:rPr>
              <a:t>Spelling</a:t>
            </a:r>
            <a:endParaRPr sz="4800">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400">
                <a:latin typeface="Century Gothic"/>
                <a:ea typeface="Century Gothic"/>
                <a:cs typeface="Century Gothic"/>
                <a:sym typeface="Century Gothic"/>
              </a:rPr>
              <a:t> Complete a new activity from the grid below each day. Use the slides online to complete.</a:t>
            </a:r>
            <a:endParaRPr sz="1200" i="1">
              <a:latin typeface="Century Gothic"/>
              <a:ea typeface="Century Gothic"/>
              <a:cs typeface="Century Gothic"/>
              <a:sym typeface="Century Gothic"/>
            </a:endParaRPr>
          </a:p>
        </p:txBody>
      </p:sp>
      <p:graphicFrame>
        <p:nvGraphicFramePr>
          <p:cNvPr id="74" name="Google Shape;74;p15"/>
          <p:cNvGraphicFramePr/>
          <p:nvPr/>
        </p:nvGraphicFramePr>
        <p:xfrm>
          <a:off x="6141725" y="1258350"/>
          <a:ext cx="3000000" cy="3000000"/>
        </p:xfrm>
        <a:graphic>
          <a:graphicData uri="http://schemas.openxmlformats.org/drawingml/2006/table">
            <a:tbl>
              <a:tblPr bandRow="1">
                <a:noFill/>
                <a:tableStyleId>{CF95C71B-C39B-40E6-8D98-E4D9C0F6C774}</a:tableStyleId>
              </a:tblPr>
              <a:tblGrid>
                <a:gridCol w="1435725">
                  <a:extLst>
                    <a:ext uri="{9D8B030D-6E8A-4147-A177-3AD203B41FA5}">
                      <a16:colId xmlns:a16="http://schemas.microsoft.com/office/drawing/2014/main" val="20000"/>
                    </a:ext>
                  </a:extLst>
                </a:gridCol>
                <a:gridCol w="1407600">
                  <a:extLst>
                    <a:ext uri="{9D8B030D-6E8A-4147-A177-3AD203B41FA5}">
                      <a16:colId xmlns:a16="http://schemas.microsoft.com/office/drawing/2014/main" val="20001"/>
                    </a:ext>
                  </a:extLst>
                </a:gridCol>
              </a:tblGrid>
              <a:tr h="233025">
                <a:tc>
                  <a:txBody>
                    <a:bodyPr/>
                    <a:lstStyle/>
                    <a:p>
                      <a:pPr marL="0" lvl="0" indent="0" algn="ctr" rtl="0">
                        <a:spcBef>
                          <a:spcPts val="0"/>
                        </a:spcBef>
                        <a:spcAft>
                          <a:spcPts val="0"/>
                        </a:spcAft>
                        <a:buNone/>
                      </a:pPr>
                      <a:r>
                        <a:rPr lang="en" b="1">
                          <a:latin typeface="Century Gothic"/>
                          <a:ea typeface="Century Gothic"/>
                          <a:cs typeface="Century Gothic"/>
                          <a:sym typeface="Century Gothic"/>
                        </a:rPr>
                        <a:t>Year 3 Words </a:t>
                      </a:r>
                      <a:endParaRPr b="1">
                        <a:latin typeface="Century Gothic"/>
                        <a:ea typeface="Century Gothic"/>
                        <a:cs typeface="Century Gothic"/>
                        <a:sym typeface="Century Gothic"/>
                      </a:endParaRPr>
                    </a:p>
                  </a:txBody>
                  <a:tcPr marL="68575" marR="68575" marT="0" marB="0">
                    <a:solidFill>
                      <a:srgbClr val="B4A7D6"/>
                    </a:solidFill>
                  </a:tcPr>
                </a:tc>
                <a:tc>
                  <a:txBody>
                    <a:bodyPr/>
                    <a:lstStyle/>
                    <a:p>
                      <a:pPr marL="0" lvl="0" indent="0" algn="ctr" rtl="0">
                        <a:spcBef>
                          <a:spcPts val="0"/>
                        </a:spcBef>
                        <a:spcAft>
                          <a:spcPts val="0"/>
                        </a:spcAft>
                        <a:buNone/>
                      </a:pPr>
                      <a:r>
                        <a:rPr lang="en" b="1">
                          <a:latin typeface="Century Gothic"/>
                          <a:ea typeface="Century Gothic"/>
                          <a:cs typeface="Century Gothic"/>
                          <a:sym typeface="Century Gothic"/>
                        </a:rPr>
                        <a:t>Year 4 Words</a:t>
                      </a:r>
                      <a:endParaRPr b="1">
                        <a:latin typeface="Century Gothic"/>
                        <a:ea typeface="Century Gothic"/>
                        <a:cs typeface="Century Gothic"/>
                        <a:sym typeface="Century Gothic"/>
                      </a:endParaRPr>
                    </a:p>
                  </a:txBody>
                  <a:tcPr marL="68575" marR="68575" marT="0" marB="0">
                    <a:solidFill>
                      <a:srgbClr val="B4A7D6"/>
                    </a:solidFill>
                  </a:tcPr>
                </a:tc>
                <a:extLst>
                  <a:ext uri="{0D108BD9-81ED-4DB2-BD59-A6C34878D82A}">
                    <a16:rowId xmlns:a16="http://schemas.microsoft.com/office/drawing/2014/main" val="10000"/>
                  </a:ext>
                </a:extLst>
              </a:tr>
              <a:tr h="3495325">
                <a:tc>
                  <a:txBody>
                    <a:bodyPr/>
                    <a:lstStyle/>
                    <a:p>
                      <a:pPr marL="0" lvl="0" indent="0" algn="ctr" rtl="0">
                        <a:spcBef>
                          <a:spcPts val="0"/>
                        </a:spcBef>
                        <a:spcAft>
                          <a:spcPts val="0"/>
                        </a:spcAft>
                        <a:buNone/>
                      </a:pPr>
                      <a:r>
                        <a:rPr lang="en">
                          <a:latin typeface="Century Gothic"/>
                          <a:ea typeface="Century Gothic"/>
                          <a:cs typeface="Century Gothic"/>
                          <a:sym typeface="Century Gothic"/>
                        </a:rPr>
                        <a:t>Saturday</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Sunday</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here</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ship</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chop</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food</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fire</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loud </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from</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eye</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fight</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friend</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done</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any</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great</a:t>
                      </a:r>
                      <a:endParaRPr>
                        <a:latin typeface="Century Gothic"/>
                        <a:ea typeface="Century Gothic"/>
                        <a:cs typeface="Century Gothic"/>
                        <a:sym typeface="Century Gothic"/>
                      </a:endParaRPr>
                    </a:p>
                  </a:txBody>
                  <a:tcPr marL="68575" marR="68575" marT="0" marB="0"/>
                </a:tc>
                <a:tc>
                  <a:txBody>
                    <a:bodyPr/>
                    <a:lstStyle/>
                    <a:p>
                      <a:pPr marL="0" lvl="0" indent="0" algn="ctr" rtl="0">
                        <a:spcBef>
                          <a:spcPts val="0"/>
                        </a:spcBef>
                        <a:spcAft>
                          <a:spcPts val="0"/>
                        </a:spcAft>
                        <a:buNone/>
                      </a:pPr>
                      <a:r>
                        <a:rPr lang="en">
                          <a:latin typeface="Century Gothic"/>
                          <a:ea typeface="Century Gothic"/>
                          <a:cs typeface="Century Gothic"/>
                          <a:sym typeface="Century Gothic"/>
                        </a:rPr>
                        <a:t>captain</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uncle</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minute</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island</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love</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birthday</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reached</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tried</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couldn’t</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under</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behind</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kept</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both</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must</a:t>
                      </a:r>
                      <a:endParaRPr>
                        <a:latin typeface="Century Gothic"/>
                        <a:ea typeface="Century Gothic"/>
                        <a:cs typeface="Century Gothic"/>
                        <a:sym typeface="Century Gothic"/>
                      </a:endParaRPr>
                    </a:p>
                    <a:p>
                      <a:pPr marL="0" lvl="0" indent="0" algn="ctr" rtl="0">
                        <a:spcBef>
                          <a:spcPts val="0"/>
                        </a:spcBef>
                        <a:spcAft>
                          <a:spcPts val="0"/>
                        </a:spcAft>
                        <a:buNone/>
                      </a:pPr>
                      <a:r>
                        <a:rPr lang="en">
                          <a:latin typeface="Century Gothic"/>
                          <a:ea typeface="Century Gothic"/>
                          <a:cs typeface="Century Gothic"/>
                          <a:sym typeface="Century Gothic"/>
                        </a:rPr>
                        <a:t>ready</a:t>
                      </a:r>
                      <a:endParaRPr>
                        <a:latin typeface="Century Gothic"/>
                        <a:ea typeface="Century Gothic"/>
                        <a:cs typeface="Century Gothic"/>
                        <a:sym typeface="Century Gothic"/>
                      </a:endParaRPr>
                    </a:p>
                  </a:txBody>
                  <a:tcPr marL="68575" marR="68575" marT="0" marB="0"/>
                </a:tc>
                <a:extLst>
                  <a:ext uri="{0D108BD9-81ED-4DB2-BD59-A6C34878D82A}">
                    <a16:rowId xmlns:a16="http://schemas.microsoft.com/office/drawing/2014/main" val="10001"/>
                  </a:ext>
                </a:extLst>
              </a:tr>
            </a:tbl>
          </a:graphicData>
        </a:graphic>
      </p:graphicFrame>
      <p:pic>
        <p:nvPicPr>
          <p:cNvPr id="75" name="Google Shape;75;p15"/>
          <p:cNvPicPr preferRelativeResize="0"/>
          <p:nvPr/>
        </p:nvPicPr>
        <p:blipFill>
          <a:blip r:embed="rId3">
            <a:alphaModFix/>
          </a:blip>
          <a:stretch>
            <a:fillRect/>
          </a:stretch>
        </p:blipFill>
        <p:spPr>
          <a:xfrm>
            <a:off x="108825" y="3141950"/>
            <a:ext cx="5907725" cy="1691700"/>
          </a:xfrm>
          <a:prstGeom prst="rect">
            <a:avLst/>
          </a:prstGeom>
          <a:noFill/>
          <a:ln>
            <a:noFill/>
          </a:ln>
        </p:spPr>
      </p:pic>
      <p:pic>
        <p:nvPicPr>
          <p:cNvPr id="76" name="Google Shape;76;p15"/>
          <p:cNvPicPr preferRelativeResize="0"/>
          <p:nvPr/>
        </p:nvPicPr>
        <p:blipFill rotWithShape="1">
          <a:blip r:embed="rId4">
            <a:alphaModFix/>
          </a:blip>
          <a:srcRect b="5633"/>
          <a:stretch/>
        </p:blipFill>
        <p:spPr>
          <a:xfrm>
            <a:off x="108825" y="1440325"/>
            <a:ext cx="5907725" cy="1378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ctrTitle" idx="4294967295"/>
          </p:nvPr>
        </p:nvSpPr>
        <p:spPr>
          <a:xfrm>
            <a:off x="108825" y="76200"/>
            <a:ext cx="8956800" cy="849600"/>
          </a:xfrm>
          <a:prstGeom prst="rect">
            <a:avLst/>
          </a:prstGeom>
          <a:solidFill>
            <a:srgbClr val="B4A7D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Architects Daughter"/>
                <a:ea typeface="Architects Daughter"/>
                <a:cs typeface="Architects Daughter"/>
                <a:sym typeface="Architects Daughter"/>
              </a:rPr>
              <a:t>“The Solar System” - Editing </a:t>
            </a:r>
            <a:endParaRPr sz="4000">
              <a:latin typeface="Architects Daughter"/>
              <a:ea typeface="Architects Daughter"/>
              <a:cs typeface="Architects Daughter"/>
              <a:sym typeface="Architects Daughter"/>
            </a:endParaRPr>
          </a:p>
        </p:txBody>
      </p:sp>
      <p:graphicFrame>
        <p:nvGraphicFramePr>
          <p:cNvPr id="82" name="Google Shape;82;p16"/>
          <p:cNvGraphicFramePr/>
          <p:nvPr/>
        </p:nvGraphicFramePr>
        <p:xfrm>
          <a:off x="4321100" y="1105150"/>
          <a:ext cx="3000000" cy="3000000"/>
        </p:xfrm>
        <a:graphic>
          <a:graphicData uri="http://schemas.openxmlformats.org/drawingml/2006/table">
            <a:tbl>
              <a:tblPr>
                <a:noFill/>
                <a:tableStyleId>{25A5DD7A-8096-40A5-BAAE-95CAC8FFA743}</a:tableStyleId>
              </a:tblPr>
              <a:tblGrid>
                <a:gridCol w="1581500">
                  <a:extLst>
                    <a:ext uri="{9D8B030D-6E8A-4147-A177-3AD203B41FA5}">
                      <a16:colId xmlns:a16="http://schemas.microsoft.com/office/drawing/2014/main" val="20000"/>
                    </a:ext>
                  </a:extLst>
                </a:gridCol>
                <a:gridCol w="1581500">
                  <a:extLst>
                    <a:ext uri="{9D8B030D-6E8A-4147-A177-3AD203B41FA5}">
                      <a16:colId xmlns:a16="http://schemas.microsoft.com/office/drawing/2014/main" val="20001"/>
                    </a:ext>
                  </a:extLst>
                </a:gridCol>
                <a:gridCol w="1533175">
                  <a:extLst>
                    <a:ext uri="{9D8B030D-6E8A-4147-A177-3AD203B41FA5}">
                      <a16:colId xmlns:a16="http://schemas.microsoft.com/office/drawing/2014/main" val="20002"/>
                    </a:ext>
                  </a:extLst>
                </a:gridCol>
              </a:tblGrid>
              <a:tr h="836925">
                <a:tc gridSpan="3">
                  <a:txBody>
                    <a:bodyPr/>
                    <a:lstStyle/>
                    <a:p>
                      <a:pPr marL="0" lvl="0" indent="0" algn="l" rtl="0">
                        <a:spcBef>
                          <a:spcPts val="0"/>
                        </a:spcBef>
                        <a:spcAft>
                          <a:spcPts val="0"/>
                        </a:spcAft>
                        <a:buNone/>
                      </a:pPr>
                      <a:r>
                        <a:rPr lang="en" sz="1300" b="1" u="sng">
                          <a:latin typeface="Century Gothic"/>
                          <a:ea typeface="Century Gothic"/>
                          <a:cs typeface="Century Gothic"/>
                          <a:sym typeface="Century Gothic"/>
                        </a:rPr>
                        <a:t>Editing Task:</a:t>
                      </a:r>
                      <a:r>
                        <a:rPr lang="en" sz="1300">
                          <a:latin typeface="Century Gothic"/>
                          <a:ea typeface="Century Gothic"/>
                          <a:cs typeface="Century Gothic"/>
                          <a:sym typeface="Century Gothic"/>
                        </a:rPr>
                        <a:t> </a:t>
                      </a:r>
                      <a:endParaRPr sz="1600">
                        <a:latin typeface="Century Gothic"/>
                        <a:ea typeface="Century Gothic"/>
                        <a:cs typeface="Century Gothic"/>
                        <a:sym typeface="Century Gothic"/>
                      </a:endParaRPr>
                    </a:p>
                    <a:p>
                      <a:pPr marL="0" lvl="0" indent="0" algn="l" rtl="0">
                        <a:spcBef>
                          <a:spcPts val="0"/>
                        </a:spcBef>
                        <a:spcAft>
                          <a:spcPts val="0"/>
                        </a:spcAft>
                        <a:buNone/>
                      </a:pPr>
                      <a:r>
                        <a:rPr lang="en" sz="1100">
                          <a:solidFill>
                            <a:srgbClr val="000000"/>
                          </a:solidFill>
                          <a:latin typeface="Century Gothic"/>
                          <a:ea typeface="Century Gothic"/>
                          <a:cs typeface="Century Gothic"/>
                          <a:sym typeface="Century Gothic"/>
                        </a:rPr>
                        <a:t>Complete the editing passage in the space provided below. </a:t>
                      </a:r>
                      <a:br>
                        <a:rPr lang="en" sz="1100">
                          <a:solidFill>
                            <a:srgbClr val="000000"/>
                          </a:solidFill>
                          <a:latin typeface="Century Gothic"/>
                          <a:ea typeface="Century Gothic"/>
                          <a:cs typeface="Century Gothic"/>
                          <a:sym typeface="Century Gothic"/>
                        </a:rPr>
                      </a:br>
                      <a:r>
                        <a:rPr lang="en" sz="1000">
                          <a:solidFill>
                            <a:srgbClr val="000000"/>
                          </a:solidFill>
                          <a:highlight>
                            <a:srgbClr val="00FFFF"/>
                          </a:highlight>
                          <a:latin typeface="Century Gothic"/>
                          <a:ea typeface="Century Gothic"/>
                          <a:cs typeface="Century Gothic"/>
                          <a:sym typeface="Century Gothic"/>
                        </a:rPr>
                        <a:t>(Highlight the errors you have corrected)</a:t>
                      </a:r>
                      <a:endParaRPr sz="1000">
                        <a:highlight>
                          <a:srgbClr val="00FFFF"/>
                        </a:highlight>
                        <a:latin typeface="Century Gothic"/>
                        <a:ea typeface="Century Gothic"/>
                        <a:cs typeface="Century Gothic"/>
                        <a:sym typeface="Century Gothic"/>
                      </a:endParaRPr>
                    </a:p>
                  </a:txBody>
                  <a:tcPr marL="63500" marR="63500" marT="63500" marB="6350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B4A7D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0550">
                <a:tc rowSpan="3" gridSpan="3">
                  <a:txBody>
                    <a:bodyPr/>
                    <a:lstStyle/>
                    <a:p>
                      <a:pPr marL="0" lvl="0" indent="0" algn="l" rtl="0">
                        <a:spcBef>
                          <a:spcPts val="0"/>
                        </a:spcBef>
                        <a:spcAft>
                          <a:spcPts val="0"/>
                        </a:spcAft>
                        <a:buNone/>
                      </a:pPr>
                      <a:endParaRPr sz="1100">
                        <a:latin typeface="Century Gothic"/>
                        <a:ea typeface="Century Gothic"/>
                        <a:cs typeface="Century Gothic"/>
                        <a:sym typeface="Century Gothic"/>
                      </a:endParaRPr>
                    </a:p>
                  </a:txBody>
                  <a:tcPr marL="63500" marR="63500" marT="63500" marB="63500">
                    <a:lnT w="28575" cap="flat" cmpd="sng">
                      <a:solidFill>
                        <a:srgbClr val="000000"/>
                      </a:solidFill>
                      <a:prstDash val="solid"/>
                      <a:round/>
                      <a:headEnd type="none" w="sm" len="sm"/>
                      <a:tailEnd type="none" w="sm" len="sm"/>
                    </a:lnT>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1"/>
                  </a:ext>
                </a:extLst>
              </a:tr>
              <a:tr h="27055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2370475">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pic>
        <p:nvPicPr>
          <p:cNvPr id="83" name="Google Shape;83;p16"/>
          <p:cNvPicPr preferRelativeResize="0"/>
          <p:nvPr/>
        </p:nvPicPr>
        <p:blipFill>
          <a:blip r:embed="rId3">
            <a:alphaModFix/>
          </a:blip>
          <a:stretch>
            <a:fillRect/>
          </a:stretch>
        </p:blipFill>
        <p:spPr>
          <a:xfrm>
            <a:off x="7824477" y="3785077"/>
            <a:ext cx="1241150" cy="1241150"/>
          </a:xfrm>
          <a:prstGeom prst="rect">
            <a:avLst/>
          </a:prstGeom>
          <a:noFill/>
          <a:ln>
            <a:noFill/>
          </a:ln>
        </p:spPr>
      </p:pic>
      <p:sp>
        <p:nvSpPr>
          <p:cNvPr id="84" name="Google Shape;84;p16"/>
          <p:cNvSpPr txBox="1"/>
          <p:nvPr/>
        </p:nvSpPr>
        <p:spPr>
          <a:xfrm>
            <a:off x="198300" y="1105350"/>
            <a:ext cx="3954900" cy="37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soler system is made up of eight planet’s which orbit around the Sun. </a:t>
            </a:r>
            <a:endParaRPr/>
          </a:p>
          <a:p>
            <a:pPr marL="0" lvl="0" indent="0" algn="l" rtl="0">
              <a:spcBef>
                <a:spcPts val="0"/>
              </a:spcBef>
              <a:spcAft>
                <a:spcPts val="0"/>
              </a:spcAft>
              <a:buNone/>
            </a:pPr>
            <a:endParaRPr/>
          </a:p>
          <a:p>
            <a:pPr marL="0" lvl="0" indent="0" algn="l" rtl="0">
              <a:spcBef>
                <a:spcPts val="0"/>
              </a:spcBef>
              <a:spcAft>
                <a:spcPts val="0"/>
              </a:spcAft>
              <a:buNone/>
            </a:pPr>
            <a:r>
              <a:rPr lang="en"/>
              <a:t>The four smaller planets closest to the Sun are mercury, Venus earth and Mars. They made up of rock and metel. The four outer planets are much larger. The too largest are Juptier and Saturn, comosd mainly of hydrogen adn helium. The outermost Planets are Uranus and “Neptune”. They are composed largely of ices, including frozen water ammonia and methane</a:t>
            </a:r>
            <a:endParaRPr/>
          </a:p>
          <a:p>
            <a:pPr marL="0" lvl="0" indent="0" algn="l" rtl="0">
              <a:spcBef>
                <a:spcPts val="0"/>
              </a:spcBef>
              <a:spcAft>
                <a:spcPts val="0"/>
              </a:spcAft>
              <a:buNone/>
            </a:pPr>
            <a:endParaRPr/>
          </a:p>
          <a:p>
            <a:pPr marL="0" lvl="0" indent="0" algn="l" rtl="0">
              <a:spcBef>
                <a:spcPts val="0"/>
              </a:spcBef>
              <a:spcAft>
                <a:spcPts val="0"/>
              </a:spcAft>
              <a:buNone/>
            </a:pPr>
            <a:r>
              <a:rPr lang="en"/>
              <a:t>our solar system is located within one of outer arms of the milky way galaxy, witch contains about 200 billion stars.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ctrTitle" idx="4294967295"/>
          </p:nvPr>
        </p:nvSpPr>
        <p:spPr>
          <a:xfrm>
            <a:off x="93600" y="142875"/>
            <a:ext cx="8956800" cy="762000"/>
          </a:xfrm>
          <a:prstGeom prst="rect">
            <a:avLst/>
          </a:prstGeom>
          <a:solidFill>
            <a:srgbClr val="B4A7D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Architects Daughter"/>
                <a:ea typeface="Architects Daughter"/>
                <a:cs typeface="Architects Daughter"/>
                <a:sym typeface="Architects Daughter"/>
              </a:rPr>
              <a:t>Story Writing</a:t>
            </a:r>
            <a:endParaRPr sz="3600">
              <a:latin typeface="Architects Daughter"/>
              <a:ea typeface="Architects Daughter"/>
              <a:cs typeface="Architects Daughter"/>
              <a:sym typeface="Architects Daughter"/>
            </a:endParaRPr>
          </a:p>
          <a:p>
            <a:pPr marL="0" lvl="0" indent="0" algn="ctr" rtl="0">
              <a:spcBef>
                <a:spcPts val="0"/>
              </a:spcBef>
              <a:spcAft>
                <a:spcPts val="0"/>
              </a:spcAft>
              <a:buNone/>
            </a:pPr>
            <a:r>
              <a:rPr lang="en" sz="1400">
                <a:latin typeface="Century Gothic"/>
                <a:ea typeface="Century Gothic"/>
                <a:cs typeface="Century Gothic"/>
                <a:sym typeface="Century Gothic"/>
              </a:rPr>
              <a:t> Write a story based on the picture.</a:t>
            </a:r>
            <a:endParaRPr sz="1200" i="1">
              <a:latin typeface="Century Gothic"/>
              <a:ea typeface="Century Gothic"/>
              <a:cs typeface="Century Gothic"/>
              <a:sym typeface="Century Gothic"/>
            </a:endParaRPr>
          </a:p>
        </p:txBody>
      </p:sp>
      <p:graphicFrame>
        <p:nvGraphicFramePr>
          <p:cNvPr id="90" name="Google Shape;90;p17"/>
          <p:cNvGraphicFramePr/>
          <p:nvPr/>
        </p:nvGraphicFramePr>
        <p:xfrm>
          <a:off x="5977850" y="1095625"/>
          <a:ext cx="3000000" cy="3000000"/>
        </p:xfrm>
        <a:graphic>
          <a:graphicData uri="http://schemas.openxmlformats.org/drawingml/2006/table">
            <a:tbl>
              <a:tblPr>
                <a:noFill/>
                <a:tableStyleId>{25A5DD7A-8096-40A5-BAAE-95CAC8FFA743}</a:tableStyleId>
              </a:tblPr>
              <a:tblGrid>
                <a:gridCol w="1013275">
                  <a:extLst>
                    <a:ext uri="{9D8B030D-6E8A-4147-A177-3AD203B41FA5}">
                      <a16:colId xmlns:a16="http://schemas.microsoft.com/office/drawing/2014/main" val="20000"/>
                    </a:ext>
                  </a:extLst>
                </a:gridCol>
                <a:gridCol w="1013275">
                  <a:extLst>
                    <a:ext uri="{9D8B030D-6E8A-4147-A177-3AD203B41FA5}">
                      <a16:colId xmlns:a16="http://schemas.microsoft.com/office/drawing/2014/main" val="20001"/>
                    </a:ext>
                  </a:extLst>
                </a:gridCol>
                <a:gridCol w="990375">
                  <a:extLst>
                    <a:ext uri="{9D8B030D-6E8A-4147-A177-3AD203B41FA5}">
                      <a16:colId xmlns:a16="http://schemas.microsoft.com/office/drawing/2014/main" val="20002"/>
                    </a:ext>
                  </a:extLst>
                </a:gridCol>
              </a:tblGrid>
              <a:tr h="394100">
                <a:tc gridSpan="3">
                  <a:txBody>
                    <a:bodyPr/>
                    <a:lstStyle/>
                    <a:p>
                      <a:pPr marL="0" lvl="0" indent="0" algn="ctr" rtl="0">
                        <a:spcBef>
                          <a:spcPts val="0"/>
                        </a:spcBef>
                        <a:spcAft>
                          <a:spcPts val="0"/>
                        </a:spcAft>
                        <a:buNone/>
                      </a:pPr>
                      <a:r>
                        <a:rPr lang="en" b="1">
                          <a:solidFill>
                            <a:schemeClr val="dk1"/>
                          </a:solidFill>
                          <a:latin typeface="Century Gothic"/>
                          <a:ea typeface="Century Gothic"/>
                          <a:cs typeface="Century Gothic"/>
                          <a:sym typeface="Century Gothic"/>
                        </a:rPr>
                        <a:t>Check List:</a:t>
                      </a:r>
                      <a:endParaRPr sz="1000">
                        <a:highlight>
                          <a:srgbClr val="00FFFF"/>
                        </a:highlight>
                        <a:latin typeface="Century Gothic"/>
                        <a:ea typeface="Century Gothic"/>
                        <a:cs typeface="Century Gothic"/>
                        <a:sym typeface="Century Gothic"/>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4A7D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3175">
                <a:tc rowSpan="3" gridSpan="3">
                  <a:txBody>
                    <a:bodyPr/>
                    <a:lstStyle/>
                    <a:p>
                      <a:pPr marL="0" lvl="0" indent="0" algn="l" rtl="0">
                        <a:spcBef>
                          <a:spcPts val="0"/>
                        </a:spcBef>
                        <a:spcAft>
                          <a:spcPts val="0"/>
                        </a:spcAft>
                        <a:buNone/>
                      </a:pPr>
                      <a:r>
                        <a:rPr lang="en" sz="1100">
                          <a:latin typeface="Century Gothic"/>
                          <a:ea typeface="Century Gothic"/>
                          <a:cs typeface="Century Gothic"/>
                          <a:sym typeface="Century Gothic"/>
                        </a:rPr>
                        <a:t>Before beginning:</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Plan your writing - characters, setting and plot (pebble, brick, boulder)</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r>
                        <a:rPr lang="en" sz="1100">
                          <a:latin typeface="Century Gothic"/>
                          <a:ea typeface="Century Gothic"/>
                          <a:cs typeface="Century Gothic"/>
                          <a:sym typeface="Century Gothic"/>
                        </a:rPr>
                        <a:t>Introduction:</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Sizzling start </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r>
                        <a:rPr lang="en" sz="1100">
                          <a:latin typeface="Century Gothic"/>
                          <a:ea typeface="Century Gothic"/>
                          <a:cs typeface="Century Gothic"/>
                          <a:sym typeface="Century Gothic"/>
                        </a:rPr>
                        <a:t>Problem:</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Pebble, brick and boulder</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Tightening Tension</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Dynamic Dialogue</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Show, don’t tell</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Ban the boring</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r>
                        <a:rPr lang="en" sz="1100">
                          <a:latin typeface="Century Gothic"/>
                          <a:ea typeface="Century Gothic"/>
                          <a:cs typeface="Century Gothic"/>
                          <a:sym typeface="Century Gothic"/>
                        </a:rPr>
                        <a:t>Conclusion</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Ending with impact! </a:t>
                      </a:r>
                      <a:endParaRPr sz="1100">
                        <a:latin typeface="Century Gothic"/>
                        <a:ea typeface="Century Gothic"/>
                        <a:cs typeface="Century Gothic"/>
                        <a:sym typeface="Century Gothic"/>
                      </a:endParaRPr>
                    </a:p>
                    <a:p>
                      <a:pPr marL="457200" lvl="0" indent="-298450" algn="l" rtl="0">
                        <a:spcBef>
                          <a:spcPts val="0"/>
                        </a:spcBef>
                        <a:spcAft>
                          <a:spcPts val="0"/>
                        </a:spcAft>
                        <a:buSzPts val="1100"/>
                        <a:buFont typeface="Century Gothic"/>
                        <a:buChar char="❏"/>
                      </a:pPr>
                      <a:r>
                        <a:rPr lang="en" sz="1100">
                          <a:latin typeface="Century Gothic"/>
                          <a:ea typeface="Century Gothic"/>
                          <a:cs typeface="Century Gothic"/>
                          <a:sym typeface="Century Gothic"/>
                        </a:rPr>
                        <a:t>Resolution (solve the problem)</a:t>
                      </a:r>
                      <a:endParaRPr sz="1100">
                        <a:latin typeface="Century Gothic"/>
                        <a:ea typeface="Century Gothic"/>
                        <a:cs typeface="Century Gothic"/>
                        <a:sym typeface="Century Gothic"/>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10001"/>
                  </a:ext>
                </a:extLst>
              </a:tr>
              <a:tr h="303175">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2"/>
                  </a:ext>
                </a:extLst>
              </a:tr>
              <a:tr h="2847200">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3"/>
                  </a:ext>
                </a:extLst>
              </a:tr>
            </a:tbl>
          </a:graphicData>
        </a:graphic>
      </p:graphicFrame>
      <p:pic>
        <p:nvPicPr>
          <p:cNvPr id="91" name="Google Shape;91;p17"/>
          <p:cNvPicPr preferRelativeResize="0"/>
          <p:nvPr/>
        </p:nvPicPr>
        <p:blipFill>
          <a:blip r:embed="rId3">
            <a:alphaModFix/>
          </a:blip>
          <a:stretch>
            <a:fillRect/>
          </a:stretch>
        </p:blipFill>
        <p:spPr>
          <a:xfrm>
            <a:off x="152400" y="1095625"/>
            <a:ext cx="5622225" cy="389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ctrTitle" idx="4294967295"/>
          </p:nvPr>
        </p:nvSpPr>
        <p:spPr>
          <a:xfrm>
            <a:off x="108825" y="76200"/>
            <a:ext cx="8956800" cy="764400"/>
          </a:xfrm>
          <a:prstGeom prst="rect">
            <a:avLst/>
          </a:prstGeom>
          <a:solidFill>
            <a:srgbClr val="B4A7D6"/>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Architects Daughter"/>
                <a:ea typeface="Architects Daughter"/>
                <a:cs typeface="Architects Daughter"/>
                <a:sym typeface="Architects Daughter"/>
              </a:rPr>
              <a:t>Writing - Compound Sentences</a:t>
            </a:r>
            <a:endParaRPr sz="3600" i="1">
              <a:latin typeface="Century Gothic"/>
              <a:ea typeface="Century Gothic"/>
              <a:cs typeface="Century Gothic"/>
              <a:sym typeface="Century Gothic"/>
            </a:endParaRPr>
          </a:p>
        </p:txBody>
      </p:sp>
      <p:sp>
        <p:nvSpPr>
          <p:cNvPr id="97" name="Google Shape;97;p18"/>
          <p:cNvSpPr txBox="1"/>
          <p:nvPr/>
        </p:nvSpPr>
        <p:spPr>
          <a:xfrm>
            <a:off x="108825" y="840525"/>
            <a:ext cx="6633600" cy="9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 compound sentence uses a fanboy word to join two simple sentences together. </a:t>
            </a:r>
            <a:endParaRPr/>
          </a:p>
          <a:p>
            <a:pPr marL="0" lvl="0" indent="0" algn="l" rtl="0">
              <a:spcBef>
                <a:spcPts val="0"/>
              </a:spcBef>
              <a:spcAft>
                <a:spcPts val="0"/>
              </a:spcAft>
              <a:buNone/>
            </a:pPr>
            <a:endParaRPr/>
          </a:p>
          <a:p>
            <a:pPr marL="0" lvl="0" indent="0" algn="ctr" rtl="0">
              <a:spcBef>
                <a:spcPts val="0"/>
              </a:spcBef>
              <a:spcAft>
                <a:spcPts val="0"/>
              </a:spcAft>
              <a:buNone/>
            </a:pPr>
            <a:r>
              <a:rPr lang="en" b="1"/>
              <a:t>Choose which conjunction works best to join the simple sentences together to make a compound sentence. </a:t>
            </a:r>
            <a:endParaRPr b="1"/>
          </a:p>
          <a:p>
            <a:pPr marL="0" lvl="0" indent="0" algn="l" rtl="0">
              <a:spcBef>
                <a:spcPts val="0"/>
              </a:spcBef>
              <a:spcAft>
                <a:spcPts val="0"/>
              </a:spcAft>
              <a:buNone/>
            </a:pPr>
            <a:endParaRPr/>
          </a:p>
        </p:txBody>
      </p:sp>
      <p:sp>
        <p:nvSpPr>
          <p:cNvPr id="98" name="Google Shape;98;p18"/>
          <p:cNvSpPr txBox="1"/>
          <p:nvPr/>
        </p:nvSpPr>
        <p:spPr>
          <a:xfrm>
            <a:off x="7138925" y="926775"/>
            <a:ext cx="1926600" cy="8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FANBOYS </a:t>
            </a:r>
            <a:endParaRPr b="1"/>
          </a:p>
          <a:p>
            <a:pPr marL="0" lvl="0" indent="0" algn="ctr" rtl="0">
              <a:spcBef>
                <a:spcPts val="0"/>
              </a:spcBef>
              <a:spcAft>
                <a:spcPts val="0"/>
              </a:spcAft>
              <a:buNone/>
            </a:pPr>
            <a:r>
              <a:rPr lang="en" b="1"/>
              <a:t>FOR AND NOR BUT OR YET SO </a:t>
            </a:r>
            <a:endParaRPr b="1"/>
          </a:p>
        </p:txBody>
      </p:sp>
      <p:sp>
        <p:nvSpPr>
          <p:cNvPr id="99" name="Google Shape;99;p18"/>
          <p:cNvSpPr txBox="1"/>
          <p:nvPr/>
        </p:nvSpPr>
        <p:spPr>
          <a:xfrm>
            <a:off x="364200" y="1829025"/>
            <a:ext cx="8415600" cy="1257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I would like to go to the movies  ________________ I don’t have a ticket. </a:t>
            </a:r>
            <a:endParaRPr/>
          </a:p>
          <a:p>
            <a:pPr marL="457200" lvl="0" indent="-317500" algn="l" rtl="0">
              <a:spcBef>
                <a:spcPts val="0"/>
              </a:spcBef>
              <a:spcAft>
                <a:spcPts val="0"/>
              </a:spcAft>
              <a:buSzPts val="1400"/>
              <a:buAutoNum type="arabicPeriod"/>
            </a:pPr>
            <a:r>
              <a:rPr lang="en"/>
              <a:t>Sally is coming over _______________ we can bake some cookies. </a:t>
            </a:r>
            <a:endParaRPr/>
          </a:p>
          <a:p>
            <a:pPr marL="457200" lvl="0" indent="-317500" algn="l" rtl="0">
              <a:spcBef>
                <a:spcPts val="0"/>
              </a:spcBef>
              <a:spcAft>
                <a:spcPts val="0"/>
              </a:spcAft>
              <a:buSzPts val="1400"/>
              <a:buAutoNum type="arabicPeriod"/>
            </a:pPr>
            <a:r>
              <a:rPr lang="en"/>
              <a:t>Our family went for a bushwalk _______________ they saw many types of flora and fauna. </a:t>
            </a:r>
            <a:endParaRPr/>
          </a:p>
          <a:p>
            <a:pPr marL="457200" lvl="0" indent="-317500" algn="l" rtl="0">
              <a:spcBef>
                <a:spcPts val="0"/>
              </a:spcBef>
              <a:spcAft>
                <a:spcPts val="0"/>
              </a:spcAft>
              <a:buSzPts val="1400"/>
              <a:buAutoNum type="arabicPeriod"/>
            </a:pPr>
            <a:r>
              <a:rPr lang="en"/>
              <a:t>I like dogs ________________ Grace likes cats. </a:t>
            </a:r>
            <a:endParaRPr/>
          </a:p>
          <a:p>
            <a:pPr marL="457200" lvl="0" indent="-317500" algn="l" rtl="0">
              <a:spcBef>
                <a:spcPts val="0"/>
              </a:spcBef>
              <a:spcAft>
                <a:spcPts val="0"/>
              </a:spcAft>
              <a:buSzPts val="1400"/>
              <a:buAutoNum type="arabicPeriod"/>
            </a:pPr>
            <a:r>
              <a:rPr lang="en"/>
              <a:t>Alex doesn’t like to eat carrots ______________ he likes to eat cookies. </a:t>
            </a:r>
            <a:endParaRPr/>
          </a:p>
        </p:txBody>
      </p:sp>
      <p:sp>
        <p:nvSpPr>
          <p:cNvPr id="100" name="Google Shape;100;p18"/>
          <p:cNvSpPr txBox="1"/>
          <p:nvPr/>
        </p:nvSpPr>
        <p:spPr>
          <a:xfrm>
            <a:off x="458625" y="3020800"/>
            <a:ext cx="8257200" cy="20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Rewrite the sentences below to create a compound sentence.</a:t>
            </a:r>
            <a:endParaRPr b="1"/>
          </a:p>
          <a:p>
            <a:pPr marL="0" lvl="0" indent="0" algn="l" rtl="0">
              <a:spcBef>
                <a:spcPts val="0"/>
              </a:spcBef>
              <a:spcAft>
                <a:spcPts val="0"/>
              </a:spcAft>
              <a:buNone/>
            </a:pPr>
            <a:r>
              <a:rPr lang="en" b="1"/>
              <a:t> </a:t>
            </a:r>
            <a:endParaRPr b="1"/>
          </a:p>
          <a:p>
            <a:pPr marL="0" lvl="0" indent="0" algn="l" rtl="0">
              <a:spcBef>
                <a:spcPts val="0"/>
              </a:spcBef>
              <a:spcAft>
                <a:spcPts val="0"/>
              </a:spcAft>
              <a:buNone/>
            </a:pPr>
            <a:r>
              <a:rPr lang="en"/>
              <a:t>The boy went to the park. He played with his dog. </a:t>
            </a:r>
            <a:endParaRPr/>
          </a:p>
          <a:p>
            <a:pPr marL="0" lvl="0" indent="0" algn="l" rtl="0">
              <a:spcBef>
                <a:spcPts val="0"/>
              </a:spcBef>
              <a:spcAft>
                <a:spcPts val="0"/>
              </a:spcAft>
              <a:buNone/>
            </a:pPr>
            <a:r>
              <a:rPr lang="en"/>
              <a:t>_________________________________________________________________________________</a:t>
            </a:r>
            <a:endParaRPr/>
          </a:p>
          <a:p>
            <a:pPr marL="0" lvl="0" indent="0" algn="l" rtl="0">
              <a:spcBef>
                <a:spcPts val="0"/>
              </a:spcBef>
              <a:spcAft>
                <a:spcPts val="0"/>
              </a:spcAft>
              <a:buNone/>
            </a:pPr>
            <a:r>
              <a:rPr lang="en"/>
              <a:t>_________________________________________________________________________________</a:t>
            </a:r>
            <a:endParaRPr/>
          </a:p>
          <a:p>
            <a:pPr marL="0" lvl="0" indent="0" algn="l" rtl="0">
              <a:spcBef>
                <a:spcPts val="0"/>
              </a:spcBef>
              <a:spcAft>
                <a:spcPts val="0"/>
              </a:spcAft>
              <a:buNone/>
            </a:pPr>
            <a:endParaRPr/>
          </a:p>
          <a:p>
            <a:pPr marL="0" lvl="0" indent="0" algn="l" rtl="0">
              <a:spcBef>
                <a:spcPts val="0"/>
              </a:spcBef>
              <a:spcAft>
                <a:spcPts val="0"/>
              </a:spcAft>
              <a:buNone/>
            </a:pPr>
            <a:r>
              <a:rPr lang="en"/>
              <a:t>Ashleigh went for a swim at the beach. Rachel read a book on the sand.  </a:t>
            </a:r>
            <a:endParaRPr/>
          </a:p>
          <a:p>
            <a:pPr marL="0" lvl="0" indent="0" algn="l" rtl="0">
              <a:spcBef>
                <a:spcPts val="0"/>
              </a:spcBef>
              <a:spcAft>
                <a:spcPts val="0"/>
              </a:spcAft>
              <a:buNone/>
            </a:pPr>
            <a:r>
              <a:rPr lang="en"/>
              <a:t>__________________________________________________________________________________________________________________________________________________________________</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ctrTitle" idx="4294967295"/>
          </p:nvPr>
        </p:nvSpPr>
        <p:spPr>
          <a:xfrm>
            <a:off x="108825" y="76200"/>
            <a:ext cx="8956800" cy="1165800"/>
          </a:xfrm>
          <a:prstGeom prst="rect">
            <a:avLst/>
          </a:prstGeom>
          <a:solidFill>
            <a:srgbClr val="FFF2CC"/>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Century Gothic"/>
                <a:ea typeface="Century Gothic"/>
                <a:cs typeface="Century Gothic"/>
                <a:sym typeface="Century Gothic"/>
              </a:rPr>
              <a:t>Mathematics</a:t>
            </a:r>
            <a:endParaRPr sz="4800">
              <a:latin typeface="Century Gothic"/>
              <a:ea typeface="Century Gothic"/>
              <a:cs typeface="Century Gothic"/>
              <a:sym typeface="Century Gothic"/>
            </a:endParaRPr>
          </a:p>
          <a:p>
            <a:pPr marL="0" lvl="0" indent="0" algn="ctr" rtl="0">
              <a:spcBef>
                <a:spcPts val="0"/>
              </a:spcBef>
              <a:spcAft>
                <a:spcPts val="0"/>
              </a:spcAft>
              <a:buNone/>
            </a:pPr>
            <a:r>
              <a:rPr lang="en" sz="1400">
                <a:latin typeface="Century Gothic"/>
                <a:ea typeface="Century Gothic"/>
                <a:cs typeface="Century Gothic"/>
                <a:sym typeface="Century Gothic"/>
              </a:rPr>
              <a:t>Search different matific activities and complete them. Record activities below:</a:t>
            </a:r>
            <a:endParaRPr sz="1200" i="1">
              <a:latin typeface="Century Gothic"/>
              <a:ea typeface="Century Gothic"/>
              <a:cs typeface="Century Gothic"/>
              <a:sym typeface="Century Gothic"/>
            </a:endParaRPr>
          </a:p>
        </p:txBody>
      </p:sp>
      <p:graphicFrame>
        <p:nvGraphicFramePr>
          <p:cNvPr id="106" name="Google Shape;106;p19"/>
          <p:cNvGraphicFramePr/>
          <p:nvPr/>
        </p:nvGraphicFramePr>
        <p:xfrm>
          <a:off x="108825" y="1354525"/>
          <a:ext cx="3000000" cy="3000000"/>
        </p:xfrm>
        <a:graphic>
          <a:graphicData uri="http://schemas.openxmlformats.org/drawingml/2006/table">
            <a:tbl>
              <a:tblPr>
                <a:noFill/>
                <a:tableStyleId>{25A5DD7A-8096-40A5-BAAE-95CAC8FFA743}</a:tableStyleId>
              </a:tblPr>
              <a:tblGrid>
                <a:gridCol w="32381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1262650">
                  <a:extLst>
                    <a:ext uri="{9D8B030D-6E8A-4147-A177-3AD203B41FA5}">
                      <a16:colId xmlns:a16="http://schemas.microsoft.com/office/drawing/2014/main" val="20002"/>
                    </a:ext>
                  </a:extLst>
                </a:gridCol>
                <a:gridCol w="2666675">
                  <a:extLst>
                    <a:ext uri="{9D8B030D-6E8A-4147-A177-3AD203B41FA5}">
                      <a16:colId xmlns:a16="http://schemas.microsoft.com/office/drawing/2014/main" val="20003"/>
                    </a:ext>
                  </a:extLst>
                </a:gridCol>
                <a:gridCol w="1406425">
                  <a:extLst>
                    <a:ext uri="{9D8B030D-6E8A-4147-A177-3AD203B41FA5}">
                      <a16:colId xmlns:a16="http://schemas.microsoft.com/office/drawing/2014/main" val="20004"/>
                    </a:ext>
                  </a:extLst>
                </a:gridCol>
              </a:tblGrid>
              <a:tr h="328350">
                <a:tc gridSpan="5">
                  <a:txBody>
                    <a:bodyPr/>
                    <a:lstStyle/>
                    <a:p>
                      <a:pPr marL="0" lvl="0" indent="0" algn="ctr" rtl="0">
                        <a:spcBef>
                          <a:spcPts val="0"/>
                        </a:spcBef>
                        <a:spcAft>
                          <a:spcPts val="0"/>
                        </a:spcAft>
                        <a:buNone/>
                      </a:pPr>
                      <a:r>
                        <a:rPr lang="en" sz="2400" u="sng">
                          <a:solidFill>
                            <a:schemeClr val="hlink"/>
                          </a:solidFill>
                          <a:latin typeface="Century Gothic"/>
                          <a:ea typeface="Century Gothic"/>
                          <a:cs typeface="Century Gothic"/>
                          <a:sym typeface="Century Gothic"/>
                          <a:hlinkClick r:id="rId3"/>
                        </a:rPr>
                        <a:t>Matific</a:t>
                      </a:r>
                      <a:r>
                        <a:rPr lang="en" sz="2400" b="1">
                          <a:solidFill>
                            <a:schemeClr val="dk1"/>
                          </a:solidFill>
                          <a:latin typeface="Century Gothic"/>
                          <a:ea typeface="Century Gothic"/>
                          <a:cs typeface="Century Gothic"/>
                          <a:sym typeface="Century Gothic"/>
                        </a:rPr>
                        <a:t>:</a:t>
                      </a:r>
                      <a:endParaRPr sz="2400" b="1">
                        <a:latin typeface="Century Gothic"/>
                        <a:ea typeface="Century Gothic"/>
                        <a:cs typeface="Century Gothic"/>
                        <a:sym typeface="Century Gothic"/>
                      </a:endParaRPr>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9450">
                <a:tc gridSpan="3">
                  <a:txBody>
                    <a:bodyPr/>
                    <a:lstStyle/>
                    <a:p>
                      <a:pPr marL="0" lvl="0" indent="0" algn="ctr" rtl="0">
                        <a:spcBef>
                          <a:spcPts val="0"/>
                        </a:spcBef>
                        <a:spcAft>
                          <a:spcPts val="0"/>
                        </a:spcAft>
                        <a:buNone/>
                      </a:pPr>
                      <a:r>
                        <a:rPr lang="en" b="1">
                          <a:latin typeface="Century Gothic"/>
                          <a:ea typeface="Century Gothic"/>
                          <a:cs typeface="Century Gothic"/>
                          <a:sym typeface="Century Gothic"/>
                        </a:rPr>
                        <a:t>Number and Algebra</a:t>
                      </a:r>
                      <a:endParaRPr b="1">
                        <a:latin typeface="Century Gothic"/>
                        <a:ea typeface="Century Gothic"/>
                        <a:cs typeface="Century Gothic"/>
                        <a:sym typeface="Century Gothic"/>
                      </a:endParaRPr>
                    </a:p>
                    <a:p>
                      <a:pPr marL="0" lvl="0" indent="0" algn="ctr" rtl="0">
                        <a:spcBef>
                          <a:spcPts val="0"/>
                        </a:spcBef>
                        <a:spcAft>
                          <a:spcPts val="0"/>
                        </a:spcAft>
                        <a:buNone/>
                      </a:pPr>
                      <a:r>
                        <a:rPr lang="en" sz="1100">
                          <a:latin typeface="Century Gothic"/>
                          <a:ea typeface="Century Gothic"/>
                          <a:cs typeface="Century Gothic"/>
                          <a:sym typeface="Century Gothic"/>
                        </a:rPr>
                        <a:t>Topics: Addition, Subtraction, Division and Multiplication</a:t>
                      </a:r>
                      <a:endParaRPr sz="1100">
                        <a:latin typeface="Century Gothic"/>
                        <a:ea typeface="Century Gothic"/>
                        <a:cs typeface="Century Gothic"/>
                        <a:sym typeface="Century Gothic"/>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E599"/>
                    </a:solidFill>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b="1">
                          <a:solidFill>
                            <a:schemeClr val="dk1"/>
                          </a:solidFill>
                          <a:latin typeface="Century Gothic"/>
                          <a:ea typeface="Century Gothic"/>
                          <a:cs typeface="Century Gothic"/>
                          <a:sym typeface="Century Gothic"/>
                        </a:rPr>
                        <a:t>Measurement and Geometry</a:t>
                      </a:r>
                      <a:endParaRPr b="1">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 sz="1100">
                          <a:solidFill>
                            <a:schemeClr val="dk1"/>
                          </a:solidFill>
                          <a:latin typeface="Century Gothic"/>
                          <a:ea typeface="Century Gothic"/>
                          <a:cs typeface="Century Gothic"/>
                          <a:sym typeface="Century Gothic"/>
                        </a:rPr>
                        <a:t>Topics: Time</a:t>
                      </a:r>
                      <a:endParaRPr b="1">
                        <a:solidFill>
                          <a:schemeClr val="dk1"/>
                        </a:solidFill>
                        <a:latin typeface="Century Gothic"/>
                        <a:ea typeface="Century Gothic"/>
                        <a:cs typeface="Century Gothic"/>
                        <a:sym typeface="Century Gothic"/>
                      </a:endParaRPr>
                    </a:p>
                  </a:txBody>
                  <a:tcPr marL="63500" marR="63500" marT="63500" marB="6350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E599"/>
                    </a:solidFill>
                  </a:tcPr>
                </a:tc>
                <a:tc hMerge="1">
                  <a:txBody>
                    <a:bodyPr/>
                    <a:lstStyle/>
                    <a:p>
                      <a:endParaRPr lang="en-US"/>
                    </a:p>
                  </a:txBody>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100">
                          <a:latin typeface="Century Gothic"/>
                          <a:ea typeface="Century Gothic"/>
                          <a:cs typeface="Century Gothic"/>
                          <a:sym typeface="Century Gothic"/>
                        </a:rPr>
                        <a:t>Name of activity:</a:t>
                      </a:r>
                      <a:endParaRPr sz="1100">
                        <a:latin typeface="Century Gothic"/>
                        <a:ea typeface="Century Gothic"/>
                        <a:cs typeface="Century Gothic"/>
                        <a:sym typeface="Century Gothic"/>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r>
                        <a:rPr lang="en" sz="1100">
                          <a:latin typeface="Century Gothic"/>
                          <a:ea typeface="Century Gothic"/>
                          <a:cs typeface="Century Gothic"/>
                          <a:sym typeface="Century Gothic"/>
                        </a:rPr>
                        <a:t>Date Completed:</a:t>
                      </a:r>
                      <a:endParaRPr sz="1100">
                        <a:latin typeface="Century Gothic"/>
                        <a:ea typeface="Century Gothic"/>
                        <a:cs typeface="Century Gothic"/>
                        <a:sym typeface="Century Gothic"/>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r>
                        <a:rPr lang="en" sz="1100">
                          <a:latin typeface="Century Gothic"/>
                          <a:ea typeface="Century Gothic"/>
                          <a:cs typeface="Century Gothic"/>
                          <a:sym typeface="Century Gothic"/>
                        </a:rPr>
                        <a:t>Name of activity:</a:t>
                      </a:r>
                      <a:endParaRPr sz="1100">
                        <a:latin typeface="Century Gothic"/>
                        <a:ea typeface="Century Gothic"/>
                        <a:cs typeface="Century Gothic"/>
                        <a:sym typeface="Century Gothic"/>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Century Gothic"/>
                          <a:ea typeface="Century Gothic"/>
                          <a:cs typeface="Century Gothic"/>
                          <a:sym typeface="Century Gothic"/>
                        </a:rPr>
                        <a:t>Date Completed:</a:t>
                      </a:r>
                      <a:endParaRPr sz="1100">
                        <a:latin typeface="Century Gothic"/>
                        <a:ea typeface="Century Gothic"/>
                        <a:cs typeface="Century Gothic"/>
                        <a:sym typeface="Century Gothic"/>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000">
                        <a:latin typeface="Century Gothic"/>
                        <a:ea typeface="Century Gothic"/>
                        <a:cs typeface="Century Gothic"/>
                        <a:sym typeface="Century Gothic"/>
                      </a:endParaRPr>
                    </a:p>
                  </a:txBody>
                  <a:tcPr marL="63500" marR="63500" marT="63500" marB="635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0"/>
          <p:cNvPicPr preferRelativeResize="0"/>
          <p:nvPr/>
        </p:nvPicPr>
        <p:blipFill rotWithShape="1">
          <a:blip r:embed="rId3">
            <a:alphaModFix/>
          </a:blip>
          <a:srcRect l="31232" t="16494" r="35891" b="6824"/>
          <a:stretch/>
        </p:blipFill>
        <p:spPr>
          <a:xfrm>
            <a:off x="236350" y="76200"/>
            <a:ext cx="3714301" cy="4870650"/>
          </a:xfrm>
          <a:prstGeom prst="rect">
            <a:avLst/>
          </a:prstGeom>
          <a:noFill/>
          <a:ln>
            <a:noFill/>
          </a:ln>
        </p:spPr>
      </p:pic>
      <p:sp>
        <p:nvSpPr>
          <p:cNvPr id="112" name="Google Shape;112;p20"/>
          <p:cNvSpPr txBox="1"/>
          <p:nvPr/>
        </p:nvSpPr>
        <p:spPr>
          <a:xfrm>
            <a:off x="236350" y="886500"/>
            <a:ext cx="3714300" cy="8316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50">
                <a:latin typeface="Century Gothic"/>
                <a:ea typeface="Century Gothic"/>
                <a:cs typeface="Century Gothic"/>
                <a:sym typeface="Century Gothic"/>
              </a:rPr>
              <a:t>Choose two of the following activities and complete in the space provided. </a:t>
            </a:r>
            <a:endParaRPr sz="1650">
              <a:latin typeface="Century Gothic"/>
              <a:ea typeface="Century Gothic"/>
              <a:cs typeface="Century Gothic"/>
              <a:sym typeface="Century Gothic"/>
            </a:endParaRPr>
          </a:p>
        </p:txBody>
      </p:sp>
      <p:pic>
        <p:nvPicPr>
          <p:cNvPr id="113" name="Google Shape;113;p20"/>
          <p:cNvPicPr preferRelativeResize="0"/>
          <p:nvPr/>
        </p:nvPicPr>
        <p:blipFill rotWithShape="1">
          <a:blip r:embed="rId4">
            <a:alphaModFix/>
          </a:blip>
          <a:srcRect l="30923" t="17046" r="35888" b="6821"/>
          <a:stretch/>
        </p:blipFill>
        <p:spPr>
          <a:xfrm>
            <a:off x="4624795" y="76200"/>
            <a:ext cx="3939981" cy="4870650"/>
          </a:xfrm>
          <a:prstGeom prst="rect">
            <a:avLst/>
          </a:prstGeom>
          <a:noFill/>
          <a:ln>
            <a:noFill/>
          </a:ln>
        </p:spPr>
      </p:pic>
      <p:sp>
        <p:nvSpPr>
          <p:cNvPr id="114" name="Google Shape;114;p20"/>
          <p:cNvSpPr txBox="1"/>
          <p:nvPr/>
        </p:nvSpPr>
        <p:spPr>
          <a:xfrm>
            <a:off x="4597626" y="879601"/>
            <a:ext cx="3939900" cy="8454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50">
                <a:latin typeface="Century Gothic"/>
                <a:ea typeface="Century Gothic"/>
                <a:cs typeface="Century Gothic"/>
                <a:sym typeface="Century Gothic"/>
              </a:rPr>
              <a:t>Choose two of the following activities and complete in the space provided. </a:t>
            </a:r>
            <a:endParaRPr sz="165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4608750" y="89325"/>
            <a:ext cx="4107900" cy="5054175"/>
          </a:xfrm>
          <a:prstGeom prst="rect">
            <a:avLst/>
          </a:prstGeom>
          <a:noFill/>
          <a:ln>
            <a:noFill/>
          </a:ln>
        </p:spPr>
      </p:pic>
      <p:sp>
        <p:nvSpPr>
          <p:cNvPr id="120" name="Google Shape;120;p21"/>
          <p:cNvSpPr txBox="1"/>
          <p:nvPr/>
        </p:nvSpPr>
        <p:spPr>
          <a:xfrm>
            <a:off x="4805550" y="963050"/>
            <a:ext cx="3714300" cy="8316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50">
                <a:latin typeface="Century Gothic"/>
                <a:ea typeface="Century Gothic"/>
                <a:cs typeface="Century Gothic"/>
                <a:sym typeface="Century Gothic"/>
              </a:rPr>
              <a:t>Choose two of the following activities and complete in the space provided. </a:t>
            </a:r>
            <a:endParaRPr sz="1650">
              <a:latin typeface="Century Gothic"/>
              <a:ea typeface="Century Gothic"/>
              <a:cs typeface="Century Gothic"/>
              <a:sym typeface="Century Gothic"/>
            </a:endParaRPr>
          </a:p>
        </p:txBody>
      </p:sp>
      <p:pic>
        <p:nvPicPr>
          <p:cNvPr id="121" name="Google Shape;121;p21"/>
          <p:cNvPicPr preferRelativeResize="0"/>
          <p:nvPr/>
        </p:nvPicPr>
        <p:blipFill rotWithShape="1">
          <a:blip r:embed="rId4">
            <a:alphaModFix/>
          </a:blip>
          <a:srcRect l="31543" t="16715" r="36200" b="6609"/>
          <a:stretch/>
        </p:blipFill>
        <p:spPr>
          <a:xfrm>
            <a:off x="318825" y="199763"/>
            <a:ext cx="3549356" cy="4743974"/>
          </a:xfrm>
          <a:prstGeom prst="rect">
            <a:avLst/>
          </a:prstGeom>
          <a:noFill/>
          <a:ln>
            <a:noFill/>
          </a:ln>
        </p:spPr>
      </p:pic>
      <p:sp>
        <p:nvSpPr>
          <p:cNvPr id="122" name="Google Shape;122;p21"/>
          <p:cNvSpPr txBox="1"/>
          <p:nvPr/>
        </p:nvSpPr>
        <p:spPr>
          <a:xfrm>
            <a:off x="236350" y="963050"/>
            <a:ext cx="3714300" cy="831600"/>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50">
                <a:latin typeface="Century Gothic"/>
                <a:ea typeface="Century Gothic"/>
                <a:cs typeface="Century Gothic"/>
                <a:sym typeface="Century Gothic"/>
              </a:rPr>
              <a:t>Choose two of the following activities and complete in the space provided. </a:t>
            </a:r>
            <a:endParaRPr sz="165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On-screen Show (16:9)</PresentationFormat>
  <Paragraphs>184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Architects Daughter</vt:lpstr>
      <vt:lpstr>Century Gothic</vt:lpstr>
      <vt:lpstr>Noto Sans Symbols</vt:lpstr>
      <vt:lpstr>Gochi Hand</vt:lpstr>
      <vt:lpstr>Arial</vt:lpstr>
      <vt:lpstr>Simple Light</vt:lpstr>
      <vt:lpstr>Stage 2 Home Learning Workbook - Week 10  </vt:lpstr>
      <vt:lpstr>PowerPoint Presentation</vt:lpstr>
      <vt:lpstr>Spelling  Complete a new activity from the grid below each day. Use the slides online to complete.</vt:lpstr>
      <vt:lpstr>“The Solar System” - Editing </vt:lpstr>
      <vt:lpstr>Story Writing  Write a story based on the picture.</vt:lpstr>
      <vt:lpstr>Writing - Compound Sentences</vt:lpstr>
      <vt:lpstr>Mathematics Search different matific activities and complete them. Record activities below:</vt:lpstr>
      <vt:lpstr>PowerPoint Presentation</vt:lpstr>
      <vt:lpstr>PowerPoint Presentation</vt:lpstr>
      <vt:lpstr>PowerPoint Presentation</vt:lpstr>
      <vt:lpstr>Stage 2 Science</vt:lpstr>
      <vt:lpstr>PowerPoint Presentation</vt:lpstr>
      <vt:lpstr>PDHPE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2 Home Learning Workbook - Week 10  </dc:title>
  <dc:creator>Kerryn Barr</dc:creator>
  <cp:lastModifiedBy>Kerryn Barr</cp:lastModifiedBy>
  <cp:revision>1</cp:revision>
  <dcterms:modified xsi:type="dcterms:W3CDTF">2020-03-31T03:57:21Z</dcterms:modified>
</cp:coreProperties>
</file>